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69"/>
  </p:notesMasterIdLst>
  <p:sldIdLst>
    <p:sldId id="375" r:id="rId2"/>
    <p:sldId id="425" r:id="rId3"/>
    <p:sldId id="426" r:id="rId4"/>
    <p:sldId id="427" r:id="rId5"/>
    <p:sldId id="429" r:id="rId6"/>
    <p:sldId id="430" r:id="rId7"/>
    <p:sldId id="431" r:id="rId8"/>
    <p:sldId id="432" r:id="rId9"/>
    <p:sldId id="433" r:id="rId10"/>
    <p:sldId id="434" r:id="rId11"/>
    <p:sldId id="435" r:id="rId12"/>
    <p:sldId id="436" r:id="rId13"/>
    <p:sldId id="437" r:id="rId14"/>
    <p:sldId id="438" r:id="rId15"/>
    <p:sldId id="439" r:id="rId16"/>
    <p:sldId id="440" r:id="rId17"/>
    <p:sldId id="441" r:id="rId18"/>
    <p:sldId id="442" r:id="rId19"/>
    <p:sldId id="443" r:id="rId20"/>
    <p:sldId id="444" r:id="rId21"/>
    <p:sldId id="445" r:id="rId22"/>
    <p:sldId id="447" r:id="rId23"/>
    <p:sldId id="448" r:id="rId24"/>
    <p:sldId id="449" r:id="rId25"/>
    <p:sldId id="450" r:id="rId26"/>
    <p:sldId id="455" r:id="rId27"/>
    <p:sldId id="456" r:id="rId28"/>
    <p:sldId id="457" r:id="rId29"/>
    <p:sldId id="458" r:id="rId30"/>
    <p:sldId id="459" r:id="rId31"/>
    <p:sldId id="460" r:id="rId32"/>
    <p:sldId id="461" r:id="rId33"/>
    <p:sldId id="462" r:id="rId34"/>
    <p:sldId id="463" r:id="rId35"/>
    <p:sldId id="452" r:id="rId36"/>
    <p:sldId id="453" r:id="rId37"/>
    <p:sldId id="464" r:id="rId38"/>
    <p:sldId id="465" r:id="rId39"/>
    <p:sldId id="466" r:id="rId40"/>
    <p:sldId id="467" r:id="rId41"/>
    <p:sldId id="468" r:id="rId42"/>
    <p:sldId id="469" r:id="rId43"/>
    <p:sldId id="470" r:id="rId44"/>
    <p:sldId id="471" r:id="rId45"/>
    <p:sldId id="472" r:id="rId46"/>
    <p:sldId id="473" r:id="rId47"/>
    <p:sldId id="474" r:id="rId48"/>
    <p:sldId id="475" r:id="rId49"/>
    <p:sldId id="476" r:id="rId50"/>
    <p:sldId id="477" r:id="rId51"/>
    <p:sldId id="478" r:id="rId52"/>
    <p:sldId id="479" r:id="rId53"/>
    <p:sldId id="482" r:id="rId54"/>
    <p:sldId id="480" r:id="rId55"/>
    <p:sldId id="481" r:id="rId56"/>
    <p:sldId id="483" r:id="rId57"/>
    <p:sldId id="484" r:id="rId58"/>
    <p:sldId id="485" r:id="rId59"/>
    <p:sldId id="486" r:id="rId60"/>
    <p:sldId id="487" r:id="rId61"/>
    <p:sldId id="488" r:id="rId62"/>
    <p:sldId id="489" r:id="rId63"/>
    <p:sldId id="490" r:id="rId64"/>
    <p:sldId id="491" r:id="rId65"/>
    <p:sldId id="492" r:id="rId66"/>
    <p:sldId id="493" r:id="rId67"/>
    <p:sldId id="424" r:id="rId68"/>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882" autoAdjust="0"/>
    <p:restoredTop sz="94660"/>
  </p:normalViewPr>
  <p:slideViewPr>
    <p:cSldViewPr>
      <p:cViewPr varScale="1">
        <p:scale>
          <a:sx n="65" d="100"/>
          <a:sy n="65" d="100"/>
        </p:scale>
        <p:origin x="-664" y="-64"/>
      </p:cViewPr>
      <p:guideLst>
        <p:guide orient="horz" pos="288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5BB347CF-F8F8-4341-9CC9-98B69D4806CB}" type="datetimeFigureOut">
              <a:rPr lang="en-US" smtClean="0"/>
              <a:pPr/>
              <a:t>2/12/2024</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22223276-823D-43BC-B33F-1C5F23CCF2A6}" type="slidenum">
              <a:rPr lang="en-US" smtClean="0"/>
              <a:pPr/>
              <a:t>‹#›</a:t>
            </a:fld>
            <a:endParaRPr lang="en-US"/>
          </a:p>
        </p:txBody>
      </p:sp>
    </p:spTree>
    <p:extLst>
      <p:ext uri="{BB962C8B-B14F-4D97-AF65-F5344CB8AC3E}">
        <p14:creationId xmlns:p14="http://schemas.microsoft.com/office/powerpoint/2010/main" xmlns="" val="3032996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2223276-823D-43BC-B33F-1C5F23CCF2A6}" type="slidenum">
              <a:rPr lang="en-US" smtClean="0"/>
              <a:pPr/>
              <a:t>1</a:t>
            </a:fld>
            <a:endParaRPr lang="en-US"/>
          </a:p>
        </p:txBody>
      </p:sp>
    </p:spTree>
    <p:extLst>
      <p:ext uri="{BB962C8B-B14F-4D97-AF65-F5344CB8AC3E}">
        <p14:creationId xmlns:p14="http://schemas.microsoft.com/office/powerpoint/2010/main" xmlns="" val="3492654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ctrTitle"/>
          </p:nvPr>
        </p:nvSpPr>
        <p:spPr>
          <a:xfrm>
            <a:off x="1522810" y="1905000"/>
            <a:ext cx="9146383" cy="2667000"/>
          </a:xfrm>
        </p:spPr>
        <p:txBody>
          <a:bodyPr>
            <a:noAutofit/>
          </a:bodyPr>
          <a:lstStyle>
            <a:lvl1pPr>
              <a:defRPr sz="4050"/>
            </a:lvl1pPr>
          </a:lstStyle>
          <a:p>
            <a:r>
              <a:rPr lang="en-US" smtClean="0"/>
              <a:t>Click to edit Master title style</a:t>
            </a:r>
            <a:endParaRPr/>
          </a:p>
        </p:txBody>
      </p:sp>
      <p:sp>
        <p:nvSpPr>
          <p:cNvPr id="3" name="Subtitle 2"/>
          <p:cNvSpPr>
            <a:spLocks noGrp="1"/>
          </p:cNvSpPr>
          <p:nvPr>
            <p:ph type="subTitle" idx="1"/>
          </p:nvPr>
        </p:nvSpPr>
        <p:spPr>
          <a:xfrm>
            <a:off x="1522811" y="5105400"/>
            <a:ext cx="9146381" cy="1066800"/>
          </a:xfrm>
        </p:spPr>
        <p:txBody>
          <a:bodyPr/>
          <a:lstStyle>
            <a:lvl1pPr marL="0" indent="0" algn="l">
              <a:spcBef>
                <a:spcPts val="0"/>
              </a:spcBef>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xmlns="" val="2329947292"/>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4"/>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5"/>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6"/>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467612">
              <a:defRPr/>
            </a:lvl6pPr>
            <a:lvl7pPr marL="1467612">
              <a:defRPr/>
            </a:lvl7pPr>
            <a:lvl8pPr marL="1467612">
              <a:defRPr/>
            </a:lvl8pPr>
            <a:lvl9pPr marL="146761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03347053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rot="5400000">
            <a:off x="6867791" y="3472657"/>
            <a:ext cx="6491287" cy="63500"/>
            <a:chOff x="1522413" y="1514475"/>
            <a:chExt cx="10569575" cy="64008"/>
          </a:xfrm>
        </p:grpSpPr>
        <p:sp>
          <p:nvSpPr>
            <p:cNvPr id="5" name="Freeform 10"/>
            <p:cNvSpPr>
              <a:spLocks/>
            </p:cNvSpPr>
            <p:nvPr/>
          </p:nvSpPr>
          <p:spPr bwMode="invGray">
            <a:xfrm>
              <a:off x="12027367" y="1527277"/>
              <a:ext cx="64621" cy="6401"/>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97" y="1533678"/>
              <a:ext cx="18093"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0290" y="1533678"/>
              <a:ext cx="41358" cy="6400"/>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0916" y="1527277"/>
              <a:ext cx="43942" cy="4267"/>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10236" y="1533677"/>
              <a:ext cx="41358" cy="2133"/>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4102" y="1537945"/>
              <a:ext cx="77546" cy="4267"/>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5483" y="1523009"/>
              <a:ext cx="38772" cy="4267"/>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220" y="1523009"/>
              <a:ext cx="93056" cy="6401"/>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616" y="1525143"/>
              <a:ext cx="33604" cy="4267"/>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2011" y="1529410"/>
              <a:ext cx="28433" cy="4267"/>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1333" y="1533679"/>
              <a:ext cx="36188"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445" y="1533679"/>
              <a:ext cx="5170"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1255" y="1537945"/>
              <a:ext cx="72377" cy="8534"/>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3709" y="1535811"/>
              <a:ext cx="46528" cy="4267"/>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5615" y="1540079"/>
              <a:ext cx="18095" cy="2134"/>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1955" y="1531543"/>
              <a:ext cx="85302" cy="4267"/>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710" y="1533679"/>
              <a:ext cx="5170"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243" y="1533679"/>
              <a:ext cx="5170"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333" y="1535811"/>
              <a:ext cx="43944" cy="2134"/>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9580" y="1531544"/>
              <a:ext cx="31019" cy="2134"/>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8957" y="1531544"/>
              <a:ext cx="517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276" y="1533677"/>
              <a:ext cx="28433" cy="2133"/>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8168" y="1535811"/>
              <a:ext cx="188695" cy="23470"/>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7411" y="1529410"/>
              <a:ext cx="93056" cy="4267"/>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0468" y="1531544"/>
              <a:ext cx="136998" cy="12802"/>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6086" y="1552880"/>
              <a:ext cx="7754" cy="0"/>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3710" y="1544346"/>
              <a:ext cx="118904" cy="10669"/>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333" y="1544345"/>
              <a:ext cx="69793" cy="4267"/>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3469" y="1529412"/>
              <a:ext cx="38774" cy="6400"/>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5922" y="1531544"/>
              <a:ext cx="23265" cy="2134"/>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8460" y="1567815"/>
              <a:ext cx="20679" cy="2133"/>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6139" y="1565681"/>
              <a:ext cx="10340"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51359" y="1520876"/>
              <a:ext cx="62037" cy="8534"/>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7429" y="1546480"/>
              <a:ext cx="28434" cy="4267"/>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7977" y="1565681"/>
              <a:ext cx="38772" cy="2134"/>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10073" y="1567816"/>
              <a:ext cx="36188" cy="4267"/>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5025" y="1531543"/>
              <a:ext cx="62037" cy="4267"/>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7914" y="1527277"/>
              <a:ext cx="18093" cy="2134"/>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5234" y="1527276"/>
              <a:ext cx="69791" cy="4267"/>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214" y="1561414"/>
              <a:ext cx="7754" cy="2134"/>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2806" y="1523009"/>
              <a:ext cx="33604" cy="2134"/>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2473" y="1531544"/>
              <a:ext cx="18093" cy="2134"/>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7773" y="1544345"/>
              <a:ext cx="7755" cy="4267"/>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537" y="1555014"/>
              <a:ext cx="5170" cy="2133"/>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7644" y="1531544"/>
              <a:ext cx="23263"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5736" y="1531544"/>
              <a:ext cx="20679" cy="2134"/>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624" y="1531544"/>
              <a:ext cx="31019" cy="0"/>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1783" y="1555013"/>
              <a:ext cx="20679" cy="2133"/>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7440" y="1567816"/>
              <a:ext cx="2584" cy="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233" y="1559282"/>
              <a:ext cx="67207" cy="14935"/>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1185" y="1514474"/>
              <a:ext cx="9564057"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995" y="1559281"/>
              <a:ext cx="10340" cy="4267"/>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3337" y="1567816"/>
              <a:ext cx="5170" cy="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2541" y="1569949"/>
              <a:ext cx="25849" cy="2134"/>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7566" y="1531544"/>
              <a:ext cx="38772" cy="2134"/>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29449" y="1555014"/>
              <a:ext cx="43942" cy="2133"/>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527" y="1542213"/>
              <a:ext cx="59453" cy="6400"/>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7149" y="1544345"/>
              <a:ext cx="28433" cy="2134"/>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059" y="1527277"/>
              <a:ext cx="103395" cy="10669"/>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39943" y="1550747"/>
              <a:ext cx="25849" cy="4267"/>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0906" y="1550747"/>
              <a:ext cx="59453" cy="2133"/>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360" y="1550748"/>
              <a:ext cx="36188" cy="0"/>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227" y="1555015"/>
              <a:ext cx="46528"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250" y="1548612"/>
              <a:ext cx="62037" cy="4267"/>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4192" y="1559281"/>
              <a:ext cx="23265" cy="6400"/>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2911" y="1565681"/>
              <a:ext cx="116320" cy="2134"/>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0842" y="1546480"/>
              <a:ext cx="12925" cy="8534"/>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360" y="1567816"/>
              <a:ext cx="98225" cy="8534"/>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5641" y="1567816"/>
              <a:ext cx="18095" cy="2133"/>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7034" y="1516609"/>
              <a:ext cx="38774" cy="4267"/>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20876"/>
              <a:ext cx="31019" cy="64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50816" y="1576350"/>
              <a:ext cx="33603" cy="213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273" y="1567816"/>
              <a:ext cx="15509" cy="6400"/>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8351" y="1572082"/>
              <a:ext cx="62037" cy="4267"/>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Vertical Title 1"/>
          <p:cNvSpPr>
            <a:spLocks noGrp="1"/>
          </p:cNvSpPr>
          <p:nvPr>
            <p:ph type="title" orient="vert"/>
          </p:nvPr>
        </p:nvSpPr>
        <p:spPr>
          <a:xfrm>
            <a:off x="10364311" y="274642"/>
            <a:ext cx="1371957" cy="590174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8173" y="277816"/>
            <a:ext cx="9146383" cy="5898573"/>
          </a:xfrm>
        </p:spPr>
        <p:txBody>
          <a:bodyPr vert="eaVert"/>
          <a:lstStyle>
            <a:lvl5pPr>
              <a:defRPr/>
            </a:lvl5pPr>
            <a:lvl6pPr marL="946404" indent="0">
              <a:buNone/>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606169520"/>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6233" y="304801"/>
            <a:ext cx="10668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556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12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12800" y="6245225"/>
            <a:ext cx="2641600" cy="476250"/>
          </a:xfrm>
        </p:spPr>
        <p:txBody>
          <a:bodyPr/>
          <a:lstStyle>
            <a:lvl1pPr>
              <a:defRPr/>
            </a:lvl1pPr>
          </a:lstStyle>
          <a:p>
            <a:fld id="{1D8BD707-D9CF-40AE-B4C6-C98DA3205C09}" type="datetimeFigureOut">
              <a:rPr lang="en-US" smtClean="0"/>
              <a:pPr/>
              <a:t>2/12/2024</a:t>
            </a:fld>
            <a:endParaRPr lang="en-US"/>
          </a:p>
        </p:txBody>
      </p:sp>
      <p:sp>
        <p:nvSpPr>
          <p:cNvPr id="6" name="Footer Placeholder 5"/>
          <p:cNvSpPr>
            <a:spLocks noGrp="1"/>
          </p:cNvSpPr>
          <p:nvPr>
            <p:ph type="ftr" sz="quarter" idx="11"/>
          </p:nvPr>
        </p:nvSpPr>
        <p:spPr>
          <a:xfrm>
            <a:off x="4165600" y="6245225"/>
            <a:ext cx="38608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8737600" y="6245225"/>
            <a:ext cx="2641600" cy="476250"/>
          </a:xfrm>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4234009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idx="1"/>
          </p:nvPr>
        </p:nvSpPr>
        <p:spPr/>
        <p:txBody>
          <a:bodyPr/>
          <a:lstStyle>
            <a:lvl2pPr marL="411480">
              <a:defRPr/>
            </a:lvl2pPr>
            <a:lvl3pPr marL="582930">
              <a:defRPr/>
            </a:lvl3pPr>
            <a:lvl4pPr marL="754380">
              <a:defRPr/>
            </a:lvl4pPr>
            <a:lvl5pPr marL="925830">
              <a:defRPr/>
            </a:lvl5pPr>
            <a:lvl6pPr marL="1097280">
              <a:defRPr baseline="0"/>
            </a:lvl6pPr>
            <a:lvl7pPr marL="1268730">
              <a:defRPr baseline="0"/>
            </a:lvl7pPr>
            <a:lvl8pPr marL="1440180">
              <a:defRPr baseline="0"/>
            </a:lvl8pPr>
            <a:lvl9pPr marL="1611630">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3615698426"/>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0" y="1905000"/>
            <a:ext cx="9146383" cy="2667000"/>
          </a:xfrm>
        </p:spPr>
        <p:txBody>
          <a:bodyPr>
            <a:noAutofit/>
          </a:bodyPr>
          <a:lstStyle>
            <a:lvl1pPr algn="l">
              <a:defRPr sz="3300" b="0" cap="none" baseline="0"/>
            </a:lvl1pPr>
          </a:lstStyle>
          <a:p>
            <a:r>
              <a:rPr lang="en-US" smtClean="0"/>
              <a:t>Click to edit Master title style</a:t>
            </a:r>
            <a:endParaRPr/>
          </a:p>
        </p:txBody>
      </p:sp>
      <p:sp>
        <p:nvSpPr>
          <p:cNvPr id="3" name="Text Placeholder 2"/>
          <p:cNvSpPr>
            <a:spLocks noGrp="1"/>
          </p:cNvSpPr>
          <p:nvPr>
            <p:ph type="body" idx="1"/>
          </p:nvPr>
        </p:nvSpPr>
        <p:spPr>
          <a:xfrm>
            <a:off x="1522811" y="5102528"/>
            <a:ext cx="9146381" cy="1069675"/>
          </a:xfrm>
        </p:spPr>
        <p:txBody>
          <a:bodyPr anchor="t"/>
          <a:lstStyle>
            <a:lvl1pPr marL="0" indent="0">
              <a:spcBef>
                <a:spcPts val="0"/>
              </a:spcBef>
              <a:buNone/>
              <a:defRPr sz="18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128" name="Footer Placeholder 4"/>
          <p:cNvSpPr>
            <a:spLocks noGrp="1"/>
          </p:cNvSpPr>
          <p:nvPr>
            <p:ph type="ftr" sz="quarter" idx="10"/>
          </p:nvPr>
        </p:nvSpPr>
        <p:spPr/>
        <p:txBody>
          <a:bodyPr/>
          <a:lstStyle>
            <a:lvl1pPr>
              <a:defRPr/>
            </a:lvl1pPr>
          </a:lstStyle>
          <a:p>
            <a:endParaRPr lang="en-US"/>
          </a:p>
        </p:txBody>
      </p:sp>
      <p:sp>
        <p:nvSpPr>
          <p:cNvPr id="129"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130"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944247086"/>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line" descr="Line graphic"/>
          <p:cNvGrpSpPr>
            <a:grpSpLocks/>
          </p:cNvGrpSpPr>
          <p:nvPr/>
        </p:nvGrpSpPr>
        <p:grpSpPr bwMode="auto">
          <a:xfrm>
            <a:off x="1521884" y="1514475"/>
            <a:ext cx="10572749" cy="63500"/>
            <a:chOff x="1522413" y="1514475"/>
            <a:chExt cx="10569575" cy="64008"/>
          </a:xfrm>
        </p:grpSpPr>
        <p:sp>
          <p:nvSpPr>
            <p:cNvPr id="6"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7"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8"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9"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2"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3"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4"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5"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6"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7"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9"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0"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1"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3"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4"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5"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7"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8"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9"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0"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1"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2"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3"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4"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5"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6"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7"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8"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9"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0"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2"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4"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5"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0"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2"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3"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4"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5"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6"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7"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9"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1"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3"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4"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5"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6"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7"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8"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9"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1"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3"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4"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5"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6"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7"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8"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9"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sz="half" idx="1"/>
          </p:nvPr>
        </p:nvSpPr>
        <p:spPr>
          <a:xfrm>
            <a:off x="1522810" y="1905000"/>
            <a:ext cx="4420751"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48443" y="1905000"/>
            <a:ext cx="4420749"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0" name="Footer Placeholder 5"/>
          <p:cNvSpPr>
            <a:spLocks noGrp="1"/>
          </p:cNvSpPr>
          <p:nvPr>
            <p:ph type="ftr" sz="quarter" idx="10"/>
          </p:nvPr>
        </p:nvSpPr>
        <p:spPr/>
        <p:txBody>
          <a:bodyPr/>
          <a:lstStyle>
            <a:lvl1pPr>
              <a:defRPr/>
            </a:lvl1pPr>
          </a:lstStyle>
          <a:p>
            <a:endParaRPr lang="en-US"/>
          </a:p>
        </p:txBody>
      </p:sp>
      <p:sp>
        <p:nvSpPr>
          <p:cNvPr id="81"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2"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762675884"/>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line" descr="Line graphic"/>
          <p:cNvGrpSpPr>
            <a:grpSpLocks/>
          </p:cNvGrpSpPr>
          <p:nvPr/>
        </p:nvGrpSpPr>
        <p:grpSpPr bwMode="auto">
          <a:xfrm>
            <a:off x="1521884" y="1514475"/>
            <a:ext cx="10572749" cy="63500"/>
            <a:chOff x="1522413" y="1514475"/>
            <a:chExt cx="10569575" cy="64008"/>
          </a:xfrm>
        </p:grpSpPr>
        <p:sp>
          <p:nvSpPr>
            <p:cNvPr id="8" name="Freeform 7"/>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9" name="Freeform 8"/>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10" name="Freeform 9"/>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2"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3"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4"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5"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6"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7"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8"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9"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2"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3"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4"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5"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6"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7"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8"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9"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30"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31"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2"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3"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4"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5"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7"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8"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9"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40"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41"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2"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4"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5"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6"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7"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51"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2"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3"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4"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5"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6"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7"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8"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9"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61"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3"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4"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5"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7"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8"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9"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70"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71"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3"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4"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5"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6"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7"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8"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9"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80"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81"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22810"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522810" y="2819402"/>
            <a:ext cx="4417703" cy="3352801"/>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51489"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251489" y="2819402"/>
            <a:ext cx="4417703" cy="3352801"/>
          </a:xfrm>
        </p:spPr>
        <p:txBody>
          <a:bodyPr/>
          <a:lstStyle>
            <a:lvl1pPr>
              <a:defRPr sz="1800"/>
            </a:lvl1pPr>
            <a:lvl2pPr>
              <a:defRPr sz="1500"/>
            </a:lvl2pPr>
            <a:lvl3pPr>
              <a:defRPr sz="1350"/>
            </a:lvl3pPr>
            <a:lvl4pPr>
              <a:defRPr sz="1200"/>
            </a:lvl4pPr>
            <a:lvl5pPr marL="1467612">
              <a:defRPr sz="1200"/>
            </a:lvl5pPr>
            <a:lvl6pPr marL="1467612">
              <a:defRPr sz="1200"/>
            </a:lvl6pPr>
            <a:lvl7pPr marL="1467612">
              <a:defRPr sz="1200"/>
            </a:lvl7pPr>
            <a:lvl8pPr marL="1467612">
              <a:defRPr sz="1200"/>
            </a:lvl8pPr>
            <a:lvl9pPr marL="1467612">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2" name="Footer Placeholder 7"/>
          <p:cNvSpPr>
            <a:spLocks noGrp="1"/>
          </p:cNvSpPr>
          <p:nvPr>
            <p:ph type="ftr" sz="quarter" idx="10"/>
          </p:nvPr>
        </p:nvSpPr>
        <p:spPr/>
        <p:txBody>
          <a:bodyPr/>
          <a:lstStyle>
            <a:lvl1pPr>
              <a:defRPr/>
            </a:lvl1pPr>
          </a:lstStyle>
          <a:p>
            <a:endParaRPr lang="en-US"/>
          </a:p>
        </p:txBody>
      </p:sp>
      <p:sp>
        <p:nvSpPr>
          <p:cNvPr id="83" name="Date Placeholder 6"/>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4" name="Slide Number Placeholder 8"/>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73593226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line" descr="Line graphic"/>
          <p:cNvGrpSpPr>
            <a:grpSpLocks/>
          </p:cNvGrpSpPr>
          <p:nvPr/>
        </p:nvGrpSpPr>
        <p:grpSpPr bwMode="auto">
          <a:xfrm>
            <a:off x="1521884" y="1514475"/>
            <a:ext cx="10572749" cy="63500"/>
            <a:chOff x="1522413" y="1514475"/>
            <a:chExt cx="10569575" cy="64008"/>
          </a:xfrm>
        </p:grpSpPr>
        <p:sp>
          <p:nvSpPr>
            <p:cNvPr id="4"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5"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6"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7"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8"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0"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1"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2"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3"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4"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5"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6"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8"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19"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2"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3"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4"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6"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7"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8"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29"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0"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1"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2"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3"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4"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5"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6"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7"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8"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39"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0"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2"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4"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7"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1"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2"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3"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4"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5"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6"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7"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59"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2"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3"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4"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5"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6"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7"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8"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69"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1"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2"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3"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4"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5"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6"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7"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78" name="Footer Placeholder 3"/>
          <p:cNvSpPr>
            <a:spLocks noGrp="1"/>
          </p:cNvSpPr>
          <p:nvPr>
            <p:ph type="ftr" sz="quarter" idx="10"/>
          </p:nvPr>
        </p:nvSpPr>
        <p:spPr/>
        <p:txBody>
          <a:bodyPr/>
          <a:lstStyle>
            <a:lvl1pPr>
              <a:defRPr/>
            </a:lvl1pPr>
          </a:lstStyle>
          <a:p>
            <a:endParaRPr lang="en-US"/>
          </a:p>
        </p:txBody>
      </p:sp>
      <p:sp>
        <p:nvSpPr>
          <p:cNvPr id="79" name="Date Placeholder 2"/>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0" name="Slide Number Placeholder 4"/>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362848725"/>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endParaRPr lang="en-US"/>
          </a:p>
        </p:txBody>
      </p:sp>
      <p:sp>
        <p:nvSpPr>
          <p:cNvPr id="3"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4"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583992787"/>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a:off x="44196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1522809" y="3429000"/>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Content Placeholder 2"/>
          <p:cNvSpPr>
            <a:spLocks noGrp="1"/>
          </p:cNvSpPr>
          <p:nvPr>
            <p:ph idx="1"/>
          </p:nvPr>
        </p:nvSpPr>
        <p:spPr>
          <a:xfrm>
            <a:off x="4711250" y="1905000"/>
            <a:ext cx="5670757" cy="4038600"/>
          </a:xfrm>
        </p:spPr>
        <p:txBody>
          <a:bodyPr/>
          <a:lstStyle>
            <a:lvl1pPr>
              <a:defRPr sz="1800"/>
            </a:lvl1pPr>
            <a:lvl2pPr>
              <a:defRPr sz="1500"/>
            </a:lvl2pPr>
            <a:lvl3pPr>
              <a:defRPr sz="1350"/>
            </a:lvl3pPr>
            <a:lvl4pPr>
              <a:defRPr sz="1200"/>
            </a:lvl4pPr>
            <a:lvl5pPr>
              <a:defRPr sz="1200"/>
            </a:lvl5pPr>
            <a:lvl6pPr>
              <a:defRPr sz="1200"/>
            </a:lvl6pPr>
            <a:lvl7pPr>
              <a:defRPr sz="1200" baseline="0"/>
            </a:lvl7pPr>
            <a:lvl8pPr>
              <a:defRPr sz="1200" baseline="0"/>
            </a:lvl8pPr>
            <a:lvl9pPr>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245420102"/>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flipH="1">
            <a:off x="14478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2"/>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3"/>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4"/>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5"/>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6"/>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17"/>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18"/>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19"/>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0"/>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1"/>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2"/>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3"/>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4"/>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5"/>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6"/>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27"/>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28"/>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29"/>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0"/>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1"/>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2"/>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3"/>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4"/>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5"/>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6"/>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37"/>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38"/>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39"/>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0"/>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1"/>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2"/>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3"/>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4"/>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5"/>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6"/>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47"/>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48"/>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49"/>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0"/>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1"/>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2"/>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3"/>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4"/>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5"/>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6"/>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57"/>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58"/>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59"/>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0"/>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1"/>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2"/>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3"/>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4"/>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5"/>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6"/>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67"/>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68"/>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69"/>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0"/>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1"/>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2"/>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3"/>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4"/>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5"/>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6"/>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77"/>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78"/>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79"/>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0"/>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1"/>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2"/>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746294" y="1884311"/>
            <a:ext cx="5670757" cy="4041648"/>
          </a:xfrm>
          <a:solidFill>
            <a:schemeClr val="bg1"/>
          </a:solidFill>
        </p:spPr>
        <p:txBody>
          <a:bodyPr tIns="914400"/>
          <a:lstStyle>
            <a:lvl1pPr marL="0" indent="0" algn="ctr">
              <a:buNone/>
              <a:defRPr sz="18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7908019" y="3411748"/>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3441253626"/>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521885" y="274638"/>
            <a:ext cx="9148233" cy="1020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a:xfrm>
            <a:off x="1521885" y="1905000"/>
            <a:ext cx="9148233" cy="4267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Footer Placeholder 4"/>
          <p:cNvSpPr>
            <a:spLocks noGrp="1"/>
          </p:cNvSpPr>
          <p:nvPr>
            <p:ph type="ftr" sz="quarter" idx="3"/>
          </p:nvPr>
        </p:nvSpPr>
        <p:spPr>
          <a:xfrm>
            <a:off x="1521885" y="6400801"/>
            <a:ext cx="6326716" cy="2762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4" name="Date Placeholder 3"/>
          <p:cNvSpPr>
            <a:spLocks noGrp="1"/>
          </p:cNvSpPr>
          <p:nvPr>
            <p:ph type="dt" sz="half" idx="2"/>
          </p:nvPr>
        </p:nvSpPr>
        <p:spPr>
          <a:xfrm>
            <a:off x="8077200" y="6400801"/>
            <a:ext cx="1244600"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fld id="{1D8BD707-D9CF-40AE-B4C6-C98DA3205C09}" type="datetimeFigureOut">
              <a:rPr lang="en-US" smtClean="0"/>
              <a:pPr/>
              <a:t>2/12/2024</a:t>
            </a:fld>
            <a:endParaRPr lang="en-US"/>
          </a:p>
        </p:txBody>
      </p:sp>
      <p:sp>
        <p:nvSpPr>
          <p:cNvPr id="6" name="Slide Number Placeholder 5"/>
          <p:cNvSpPr>
            <a:spLocks noGrp="1"/>
          </p:cNvSpPr>
          <p:nvPr>
            <p:ph type="sldNum" sz="quarter" idx="4"/>
          </p:nvPr>
        </p:nvSpPr>
        <p:spPr>
          <a:xfrm>
            <a:off x="9525000" y="6400801"/>
            <a:ext cx="1145117"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245790807"/>
      </p:ext>
    </p:extLst>
  </p:cSld>
  <p:clrMap bg1="dk1" tx1="lt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Lst>
  <p:transition spd="med">
    <p:fade/>
  </p:transition>
  <p:txStyles>
    <p:titleStyle>
      <a:lvl1pPr algn="l" defTabSz="685800" rtl="0" eaLnBrk="1" fontAlgn="base" hangingPunct="1">
        <a:lnSpc>
          <a:spcPct val="90000"/>
        </a:lnSpc>
        <a:spcBef>
          <a:spcPct val="0"/>
        </a:spcBef>
        <a:spcAft>
          <a:spcPct val="0"/>
        </a:spcAft>
        <a:defRPr sz="2400" kern="1200">
          <a:solidFill>
            <a:schemeClr val="tx1"/>
          </a:solidFill>
          <a:latin typeface="+mj-lt"/>
          <a:ea typeface="+mj-ea"/>
          <a:cs typeface="+mj-cs"/>
        </a:defRPr>
      </a:lvl1pPr>
      <a:lvl2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2pPr>
      <a:lvl3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3pPr>
      <a:lvl4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4pPr>
      <a:lvl5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5pPr>
      <a:lvl6pPr marL="4572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6pPr>
      <a:lvl7pPr marL="9144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7pPr>
      <a:lvl8pPr marL="13716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8pPr>
      <a:lvl9pPr marL="18288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9pPr>
    </p:titleStyle>
    <p:bodyStyle>
      <a:lvl1pPr marL="204788" indent="-204788" algn="l" defTabSz="685800" rtl="0" eaLnBrk="1" fontAlgn="base" hangingPunct="1">
        <a:lnSpc>
          <a:spcPct val="90000"/>
        </a:lnSpc>
        <a:spcBef>
          <a:spcPts val="1350"/>
        </a:spcBef>
        <a:spcAft>
          <a:spcPct val="0"/>
        </a:spcAft>
        <a:buSzPct val="100000"/>
        <a:buFont typeface="Arial" panose="020B0604020202020204" pitchFamily="34" charset="0"/>
        <a:buChar char="▪"/>
        <a:defRPr kern="1200">
          <a:solidFill>
            <a:schemeClr val="tx1"/>
          </a:solidFill>
          <a:latin typeface="+mn-lt"/>
          <a:ea typeface="+mn-ea"/>
          <a:cs typeface="+mn-cs"/>
        </a:defRPr>
      </a:lvl1pPr>
      <a:lvl2pPr marL="431800" indent="-204788" algn="l" defTabSz="685800" rtl="0" eaLnBrk="1" fontAlgn="base" hangingPunct="1">
        <a:lnSpc>
          <a:spcPct val="90000"/>
        </a:lnSpc>
        <a:spcBef>
          <a:spcPts val="450"/>
        </a:spcBef>
        <a:spcAft>
          <a:spcPct val="0"/>
        </a:spcAft>
        <a:buSzPct val="100000"/>
        <a:buFont typeface="Consolas" panose="020B0609020204030204" pitchFamily="49" charset="0"/>
        <a:buChar char="–"/>
        <a:defRPr sz="1500" kern="1200">
          <a:solidFill>
            <a:schemeClr val="tx1"/>
          </a:solidFill>
          <a:latin typeface="+mn-lt"/>
          <a:ea typeface="+mn-ea"/>
          <a:cs typeface="+mn-cs"/>
        </a:defRPr>
      </a:lvl2pPr>
      <a:lvl3pPr marL="6032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300" kern="1200">
          <a:solidFill>
            <a:schemeClr val="tx1"/>
          </a:solidFill>
          <a:latin typeface="+mn-lt"/>
          <a:ea typeface="+mn-ea"/>
          <a:cs typeface="+mn-cs"/>
        </a:defRPr>
      </a:lvl3pPr>
      <a:lvl4pPr marL="774700" indent="-171450" algn="l" defTabSz="685800" rtl="0" eaLnBrk="1" fontAlgn="base" hangingPunct="1">
        <a:lnSpc>
          <a:spcPct val="90000"/>
        </a:lnSpc>
        <a:spcBef>
          <a:spcPts val="450"/>
        </a:spcBef>
        <a:spcAft>
          <a:spcPct val="0"/>
        </a:spcAft>
        <a:buSzPct val="100000"/>
        <a:buFont typeface="Consolas" panose="020B0609020204030204" pitchFamily="49" charset="0"/>
        <a:buChar char="–"/>
        <a:defRPr sz="1200" kern="1200">
          <a:solidFill>
            <a:schemeClr val="tx1"/>
          </a:solidFill>
          <a:latin typeface="+mn-lt"/>
          <a:ea typeface="+mn-ea"/>
          <a:cs typeface="+mn-cs"/>
        </a:defRPr>
      </a:lvl4pPr>
      <a:lvl5pPr marL="9461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200" kern="1200">
          <a:solidFill>
            <a:schemeClr val="tx1"/>
          </a:solidFill>
          <a:latin typeface="+mn-lt"/>
          <a:ea typeface="+mn-ea"/>
          <a:cs typeface="+mn-cs"/>
        </a:defRPr>
      </a:lvl5pPr>
      <a:lvl6pPr marL="11178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6pPr>
      <a:lvl7pPr marL="12893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7pPr>
      <a:lvl8pPr marL="14607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8pPr>
      <a:lvl9pPr marL="16322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9pPr>
    </p:bodyStyle>
    <p:otherStyle>
      <a:defPPr>
        <a:defRP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38616" y="2417786"/>
            <a:ext cx="9146383" cy="2667000"/>
          </a:xfrm>
        </p:spPr>
        <p:txBody>
          <a:bodyPr/>
          <a:lstStyle/>
          <a:p>
            <a:r>
              <a:rPr lang="en-US" sz="4800" cap="all" dirty="0"/>
              <a:t>PATIENTS' RIGHTS LAW. METHODS OF ACHIEVING AND PROTECTING THE RIGHTS OF PATIENTS - PRACTICAL ASPECTS</a:t>
            </a:r>
            <a:r>
              <a:rPr lang="sr-Latn-RS" dirty="0" smtClean="0"/>
              <a:t/>
            </a:r>
            <a:br>
              <a:rPr lang="sr-Latn-RS" dirty="0" smtClean="0"/>
            </a:br>
            <a:endParaRPr lang="en-US" dirty="0"/>
          </a:p>
        </p:txBody>
      </p:sp>
      <p:sp>
        <p:nvSpPr>
          <p:cNvPr id="3" name="Subtitle 2"/>
          <p:cNvSpPr>
            <a:spLocks noGrp="1"/>
          </p:cNvSpPr>
          <p:nvPr>
            <p:ph type="subTitle" idx="1"/>
          </p:nvPr>
        </p:nvSpPr>
        <p:spPr>
          <a:xfrm>
            <a:off x="1371600" y="5045976"/>
            <a:ext cx="9146381" cy="1371600"/>
          </a:xfrm>
        </p:spPr>
        <p:txBody>
          <a:bodyPr>
            <a:noAutofit/>
          </a:bodyPr>
          <a:lstStyle/>
          <a:p>
            <a:pPr defTabSz="457207" fontAlgn="auto">
              <a:spcAft>
                <a:spcPts val="0"/>
              </a:spcAft>
              <a:buClr>
                <a:schemeClr val="bg2">
                  <a:lumMod val="40000"/>
                  <a:lumOff val="60000"/>
                </a:schemeClr>
              </a:buClr>
              <a:defRPr/>
            </a:pPr>
            <a:r>
              <a:rPr lang="en-US" sz="2400" b="1" dirty="0" smtClean="0"/>
              <a:t>Prof. Dr. Vladimir </a:t>
            </a:r>
            <a:r>
              <a:rPr lang="en-US" sz="2400" b="1" dirty="0" err="1" smtClean="0"/>
              <a:t>Janjic</a:t>
            </a:r>
            <a:r>
              <a:rPr lang="en-US" sz="2400" b="1" dirty="0" smtClean="0"/>
              <a:t> MD</a:t>
            </a:r>
            <a:r>
              <a:rPr lang="en-US" sz="2400" b="1" dirty="0"/>
              <a:t>, </a:t>
            </a:r>
            <a:r>
              <a:rPr lang="en-US" sz="2400" b="1" dirty="0" smtClean="0"/>
              <a:t>PhD</a:t>
            </a:r>
            <a:r>
              <a:rPr lang="sr-Latn-RS" sz="2400" b="1" dirty="0" smtClean="0"/>
              <a:t>, Full Professor</a:t>
            </a:r>
          </a:p>
          <a:p>
            <a:pPr defTabSz="457207" fontAlgn="auto">
              <a:spcAft>
                <a:spcPts val="0"/>
              </a:spcAft>
              <a:buClr>
                <a:schemeClr val="bg2">
                  <a:lumMod val="40000"/>
                  <a:lumOff val="60000"/>
                </a:schemeClr>
              </a:buClr>
              <a:defRPr/>
            </a:pPr>
            <a:r>
              <a:rPr lang="sr-Latn-RS" sz="2400" b="1" dirty="0" smtClean="0"/>
              <a:t>Asst. Prof. Dr. Valentina Opancina, MD, PhD, Assistant Professor</a:t>
            </a:r>
            <a:endParaRPr lang="en-US" sz="2400" b="1" dirty="0"/>
          </a:p>
          <a:p>
            <a:pPr defTabSz="457207" fontAlgn="auto">
              <a:spcAft>
                <a:spcPts val="0"/>
              </a:spcAft>
              <a:buClr>
                <a:schemeClr val="bg2">
                  <a:lumMod val="40000"/>
                  <a:lumOff val="60000"/>
                </a:schemeClr>
              </a:buClr>
              <a:defRPr/>
            </a:pPr>
            <a:endParaRPr lang="en-US" sz="2400" b="1" dirty="0" smtClean="0"/>
          </a:p>
          <a:p>
            <a:pPr defTabSz="457207" fontAlgn="auto">
              <a:spcAft>
                <a:spcPts val="0"/>
              </a:spcAft>
              <a:buClr>
                <a:schemeClr val="bg2">
                  <a:lumMod val="40000"/>
                  <a:lumOff val="60000"/>
                </a:schemeClr>
              </a:buClr>
              <a:defRPr/>
            </a:pPr>
            <a:r>
              <a:rPr lang="en-US" sz="2000" b="1" dirty="0" smtClean="0"/>
              <a:t>Department </a:t>
            </a:r>
            <a:r>
              <a:rPr lang="en-US" sz="2000" b="1" dirty="0"/>
              <a:t>of Communication Skills, Ethics and </a:t>
            </a:r>
            <a:r>
              <a:rPr lang="en-US" sz="2000" b="1" dirty="0" smtClean="0"/>
              <a:t>Psychology</a:t>
            </a:r>
          </a:p>
          <a:p>
            <a:pPr defTabSz="457207" fontAlgn="auto">
              <a:spcAft>
                <a:spcPts val="0"/>
              </a:spcAft>
              <a:buClr>
                <a:schemeClr val="bg2">
                  <a:lumMod val="40000"/>
                  <a:lumOff val="60000"/>
                </a:schemeClr>
              </a:buClr>
              <a:defRPr/>
            </a:pPr>
            <a:r>
              <a:rPr lang="en-US" sz="2000" b="1" dirty="0" smtClean="0"/>
              <a:t>Faculty </a:t>
            </a:r>
            <a:r>
              <a:rPr lang="en-US" sz="2000" b="1" dirty="0"/>
              <a:t>of medical sciences, </a:t>
            </a:r>
            <a:r>
              <a:rPr lang="en-US" sz="2000" b="1" dirty="0" smtClean="0"/>
              <a:t>University </a:t>
            </a:r>
            <a:r>
              <a:rPr lang="en-US" sz="2000" b="1" dirty="0"/>
              <a:t>of </a:t>
            </a:r>
            <a:r>
              <a:rPr lang="en-US" sz="2000" b="1" dirty="0" err="1" smtClean="0"/>
              <a:t>Kragujevac</a:t>
            </a:r>
            <a:endParaRPr lang="en-US" sz="2000" b="1" dirty="0"/>
          </a:p>
        </p:txBody>
      </p:sp>
      <p:pic>
        <p:nvPicPr>
          <p:cNvPr id="4" name="Picture 1"/>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9828860" y="205000"/>
            <a:ext cx="2152650" cy="2743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095560" y="3100387"/>
            <a:ext cx="1619250" cy="2538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591089293"/>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patient is </a:t>
            </a:r>
            <a:r>
              <a:rPr lang="en-US" dirty="0" smtClean="0"/>
              <a:t>guaranteed</a:t>
            </a:r>
            <a:r>
              <a:rPr lang="sr-Latn-RS" dirty="0" smtClean="0"/>
              <a:t> what?</a:t>
            </a:r>
            <a:endParaRPr lang="en-US" dirty="0"/>
          </a:p>
        </p:txBody>
      </p:sp>
      <p:sp>
        <p:nvSpPr>
          <p:cNvPr id="5" name="Content Placeholder 4"/>
          <p:cNvSpPr>
            <a:spLocks noGrp="1"/>
          </p:cNvSpPr>
          <p:nvPr>
            <p:ph idx="1"/>
          </p:nvPr>
        </p:nvSpPr>
        <p:spPr/>
        <p:txBody>
          <a:bodyPr>
            <a:normAutofit/>
          </a:bodyPr>
          <a:lstStyle/>
          <a:p>
            <a:r>
              <a:rPr lang="en-US" sz="2400" dirty="0">
                <a:solidFill>
                  <a:srgbClr val="FF0000"/>
                </a:solidFill>
              </a:rPr>
              <a:t>The patient is guaranteed an equal right to quality and continuous health care in accordance with his health condition</a:t>
            </a:r>
            <a:r>
              <a:rPr lang="en-US" sz="2400" dirty="0"/>
              <a:t>, generally accepted professional standards and ethical principles, in the best interest of the patient and with respect for his personal views. </a:t>
            </a:r>
            <a:endParaRPr lang="sr-Latn-RS" sz="2400" dirty="0" smtClean="0"/>
          </a:p>
          <a:p>
            <a:r>
              <a:rPr lang="en-US" sz="2400" dirty="0" smtClean="0"/>
              <a:t>The </a:t>
            </a:r>
            <a:r>
              <a:rPr lang="en-US" sz="2400" dirty="0"/>
              <a:t>exercise of rights </a:t>
            </a:r>
            <a:r>
              <a:rPr lang="en-US" sz="2400" dirty="0" smtClean="0"/>
              <a:t>is </a:t>
            </a:r>
            <a:r>
              <a:rPr lang="en-US" sz="2400" dirty="0"/>
              <a:t>based on the partnership between the patient as a recipient of health services and a health worker, that is, a health associate as a provider of health services. </a:t>
            </a:r>
            <a:endParaRPr lang="sr-Latn-RS" sz="2400" dirty="0" smtClean="0"/>
          </a:p>
          <a:p>
            <a:r>
              <a:rPr lang="en-US" sz="2400" dirty="0" smtClean="0"/>
              <a:t>The </a:t>
            </a:r>
            <a:r>
              <a:rPr lang="en-US" sz="2400" dirty="0"/>
              <a:t>partnership relationship </a:t>
            </a:r>
            <a:r>
              <a:rPr lang="en-US" sz="2400" dirty="0" smtClean="0"/>
              <a:t>implies </a:t>
            </a:r>
            <a:r>
              <a:rPr lang="en-US" sz="2400" dirty="0"/>
              <a:t>mutual trust and respect between the patient and the healthcare worker, i.e. the healthcare associate at all levels of healthcare, as well as the rights and duties of the partners in that relationship.</a:t>
            </a:r>
          </a:p>
        </p:txBody>
      </p:sp>
    </p:spTree>
    <p:extLst>
      <p:ext uri="{BB962C8B-B14F-4D97-AF65-F5344CB8AC3E}">
        <p14:creationId xmlns:p14="http://schemas.microsoft.com/office/powerpoint/2010/main" xmlns="" val="2647491147"/>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This law also applies to foreign citizens who receive health care in the Republic of Serbia, in accordance with the law and confirmed international agreements.</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4268742050"/>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828800" y="1752600"/>
            <a:ext cx="9147175" cy="3886200"/>
          </a:xfrm>
        </p:spPr>
        <p:txBody>
          <a:bodyPr/>
          <a:lstStyle/>
          <a:p>
            <a:r>
              <a:rPr lang="en-US" sz="2800" dirty="0"/>
              <a:t>This law applies to health institutions, other forms of health services </a:t>
            </a:r>
            <a:r>
              <a:rPr lang="en-US" sz="2800" dirty="0" smtClean="0"/>
              <a:t>(private </a:t>
            </a:r>
            <a:r>
              <a:rPr lang="en-US" sz="2800" dirty="0"/>
              <a:t>practice), organizational units of higher education institutions of health professions that perform health activities, other legal entities for which a special law provides that they also perform certain tasks from health activities and health insurance, as well as health workers and health associates.</a:t>
            </a:r>
          </a:p>
        </p:txBody>
      </p:sp>
    </p:spTree>
    <p:extLst>
      <p:ext uri="{BB962C8B-B14F-4D97-AF65-F5344CB8AC3E}">
        <p14:creationId xmlns:p14="http://schemas.microsoft.com/office/powerpoint/2010/main" xmlns="" val="1993483571"/>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Principles </a:t>
            </a:r>
            <a:endParaRPr lang="en-US" dirty="0"/>
          </a:p>
        </p:txBody>
      </p:sp>
      <p:sp>
        <p:nvSpPr>
          <p:cNvPr id="3" name="Content Placeholder 2"/>
          <p:cNvSpPr>
            <a:spLocks noGrp="1"/>
          </p:cNvSpPr>
          <p:nvPr>
            <p:ph idx="1"/>
          </p:nvPr>
        </p:nvSpPr>
        <p:spPr/>
        <p:txBody>
          <a:bodyPr>
            <a:normAutofit/>
          </a:bodyPr>
          <a:lstStyle/>
          <a:p>
            <a:r>
              <a:rPr lang="en-US" sz="2400" dirty="0"/>
              <a:t>Regarding to the theory and practice it should make a differentiation between the basic and speciﬁc patients’ rights. </a:t>
            </a:r>
            <a:endParaRPr lang="sr-Latn-RS" sz="2400" dirty="0" smtClean="0"/>
          </a:p>
          <a:p>
            <a:r>
              <a:rPr lang="en-US" sz="2400" dirty="0" smtClean="0">
                <a:solidFill>
                  <a:srgbClr val="FF0000"/>
                </a:solidFill>
              </a:rPr>
              <a:t>The </a:t>
            </a:r>
            <a:r>
              <a:rPr lang="en-US" sz="2400" dirty="0">
                <a:solidFill>
                  <a:srgbClr val="FF0000"/>
                </a:solidFill>
              </a:rPr>
              <a:t>Patients’ Rights Act has the </a:t>
            </a:r>
            <a:r>
              <a:rPr lang="en-US" sz="2400" dirty="0" smtClean="0">
                <a:solidFill>
                  <a:srgbClr val="FF0000"/>
                </a:solidFill>
              </a:rPr>
              <a:t>starting </a:t>
            </a:r>
            <a:r>
              <a:rPr lang="en-US" sz="2400" dirty="0">
                <a:solidFill>
                  <a:srgbClr val="FF0000"/>
                </a:solidFill>
              </a:rPr>
              <a:t>point in proclaiming the principles about the protection and insurance: </a:t>
            </a:r>
            <a:endParaRPr lang="sr-Latn-RS" sz="2400" dirty="0" smtClean="0">
              <a:solidFill>
                <a:srgbClr val="FF0000"/>
              </a:solidFill>
            </a:endParaRPr>
          </a:p>
          <a:p>
            <a:pPr marL="342900" indent="-342900">
              <a:buFont typeface="+mj-lt"/>
              <a:buAutoNum type="arabicPeriod"/>
            </a:pPr>
            <a:r>
              <a:rPr lang="en-US" sz="2400" dirty="0" smtClean="0">
                <a:solidFill>
                  <a:srgbClr val="FF0000"/>
                </a:solidFill>
              </a:rPr>
              <a:t>accessibility </a:t>
            </a:r>
            <a:r>
              <a:rPr lang="en-US" sz="2400" dirty="0">
                <a:solidFill>
                  <a:srgbClr val="FF0000"/>
                </a:solidFill>
              </a:rPr>
              <a:t>to health care services, </a:t>
            </a:r>
            <a:endParaRPr lang="sr-Latn-RS" sz="2400" dirty="0" smtClean="0">
              <a:solidFill>
                <a:srgbClr val="FF0000"/>
              </a:solidFill>
            </a:endParaRPr>
          </a:p>
          <a:p>
            <a:pPr marL="342900" indent="-342900">
              <a:buFont typeface="+mj-lt"/>
              <a:buAutoNum type="arabicPeriod"/>
            </a:pPr>
            <a:r>
              <a:rPr lang="en-US" sz="2400" dirty="0" smtClean="0">
                <a:solidFill>
                  <a:srgbClr val="FF0000"/>
                </a:solidFill>
              </a:rPr>
              <a:t>righteousness</a:t>
            </a:r>
            <a:r>
              <a:rPr lang="en-US" sz="2400" dirty="0">
                <a:solidFill>
                  <a:srgbClr val="FF0000"/>
                </a:solidFill>
              </a:rPr>
              <a:t>, </a:t>
            </a:r>
            <a:endParaRPr lang="sr-Latn-RS" sz="2400" dirty="0" smtClean="0">
              <a:solidFill>
                <a:srgbClr val="FF0000"/>
              </a:solidFill>
            </a:endParaRPr>
          </a:p>
          <a:p>
            <a:pPr marL="342900" indent="-342900">
              <a:buFont typeface="+mj-lt"/>
              <a:buAutoNum type="arabicPeriod"/>
            </a:pPr>
            <a:r>
              <a:rPr lang="en-US" sz="2400" dirty="0" smtClean="0">
                <a:solidFill>
                  <a:srgbClr val="FF0000"/>
                </a:solidFill>
              </a:rPr>
              <a:t>comprehensiveness</a:t>
            </a:r>
            <a:r>
              <a:rPr lang="en-US" sz="2400" dirty="0">
                <a:solidFill>
                  <a:srgbClr val="FF0000"/>
                </a:solidFill>
              </a:rPr>
              <a:t>, and </a:t>
            </a:r>
            <a:endParaRPr lang="sr-Latn-RS" sz="2400" dirty="0" smtClean="0">
              <a:solidFill>
                <a:srgbClr val="FF0000"/>
              </a:solidFill>
            </a:endParaRPr>
          </a:p>
          <a:p>
            <a:pPr marL="342900" indent="-342900">
              <a:buFont typeface="+mj-lt"/>
              <a:buAutoNum type="arabicPeriod"/>
            </a:pPr>
            <a:r>
              <a:rPr lang="en-US" sz="2400" dirty="0" smtClean="0">
                <a:solidFill>
                  <a:srgbClr val="FF0000"/>
                </a:solidFill>
              </a:rPr>
              <a:t>continuity </a:t>
            </a:r>
            <a:r>
              <a:rPr lang="en-US" sz="2400" dirty="0">
                <a:solidFill>
                  <a:srgbClr val="FF0000"/>
                </a:solidFill>
              </a:rPr>
              <a:t>in personal treatment, the quality of services and efficiency at work.</a:t>
            </a:r>
          </a:p>
        </p:txBody>
      </p:sp>
    </p:spTree>
    <p:extLst>
      <p:ext uri="{BB962C8B-B14F-4D97-AF65-F5344CB8AC3E}">
        <p14:creationId xmlns:p14="http://schemas.microsoft.com/office/powerpoint/2010/main" xmlns="" val="2157997381"/>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R</a:t>
            </a:r>
            <a:r>
              <a:rPr lang="sr-Latn-RS" dirty="0" smtClean="0"/>
              <a:t>ights that are regulated by this law:</a:t>
            </a:r>
            <a:endParaRPr lang="en-US" dirty="0"/>
          </a:p>
        </p:txBody>
      </p:sp>
      <p:sp>
        <p:nvSpPr>
          <p:cNvPr id="3" name="Content Placeholder 2"/>
          <p:cNvSpPr>
            <a:spLocks noGrp="1"/>
          </p:cNvSpPr>
          <p:nvPr>
            <p:ph idx="1"/>
          </p:nvPr>
        </p:nvSpPr>
        <p:spPr/>
        <p:txBody>
          <a:bodyPr numCol="2">
            <a:normAutofit lnSpcReduction="10000"/>
          </a:bodyPr>
          <a:lstStyle/>
          <a:p>
            <a:pPr marL="342900" lvl="0" indent="-342900">
              <a:buFont typeface="+mj-lt"/>
              <a:buAutoNum type="arabicPeriod"/>
            </a:pPr>
            <a:r>
              <a:rPr lang="en-US" b="1" dirty="0" smtClean="0"/>
              <a:t>the </a:t>
            </a:r>
            <a:r>
              <a:rPr lang="en-US" b="1" dirty="0"/>
              <a:t>right to accessibility of health care protection</a:t>
            </a:r>
            <a:r>
              <a:rPr lang="en-US" b="1" dirty="0" smtClean="0"/>
              <a:t>,</a:t>
            </a:r>
            <a:endParaRPr lang="sr-Latn-RS" b="1" dirty="0" smtClean="0"/>
          </a:p>
          <a:p>
            <a:pPr marL="342900" lvl="0" indent="-342900">
              <a:buFont typeface="+mj-lt"/>
              <a:buAutoNum type="arabicPeriod"/>
            </a:pPr>
            <a:r>
              <a:rPr lang="sr-Latn-RS" b="1" dirty="0" smtClean="0"/>
              <a:t>to</a:t>
            </a:r>
            <a:r>
              <a:rPr lang="en-US" b="1" dirty="0" smtClean="0"/>
              <a:t> </a:t>
            </a:r>
            <a:r>
              <a:rPr lang="en-US" b="1" dirty="0"/>
              <a:t>information, </a:t>
            </a:r>
            <a:endParaRPr lang="sr-Latn-RS" b="1" dirty="0" smtClean="0"/>
          </a:p>
          <a:p>
            <a:pPr marL="342900" lvl="0" indent="-342900">
              <a:buFont typeface="+mj-lt"/>
              <a:buAutoNum type="arabicPeriod"/>
            </a:pPr>
            <a:r>
              <a:rPr lang="sr-Latn-RS" b="1" dirty="0" smtClean="0"/>
              <a:t>To </a:t>
            </a:r>
            <a:r>
              <a:rPr lang="en-US" b="1" dirty="0" smtClean="0"/>
              <a:t>preventive </a:t>
            </a:r>
            <a:r>
              <a:rPr lang="en-US" b="1" dirty="0"/>
              <a:t>measures, </a:t>
            </a:r>
            <a:endParaRPr lang="sr-Latn-RS" b="1" dirty="0" smtClean="0"/>
          </a:p>
          <a:p>
            <a:pPr marL="342900" lvl="0" indent="-342900">
              <a:buFont typeface="+mj-lt"/>
              <a:buAutoNum type="arabicPeriod"/>
            </a:pPr>
            <a:r>
              <a:rPr lang="sr-Latn-RS" b="1" dirty="0" smtClean="0"/>
              <a:t>To </a:t>
            </a:r>
            <a:r>
              <a:rPr lang="en-US" b="1" dirty="0" smtClean="0"/>
              <a:t>patients</a:t>
            </a:r>
            <a:r>
              <a:rPr lang="en-US" b="1" dirty="0"/>
              <a:t>’ safety, </a:t>
            </a:r>
            <a:endParaRPr lang="sr-Latn-RS" b="1" dirty="0"/>
          </a:p>
          <a:p>
            <a:pPr marL="342900" lvl="0" indent="-342900">
              <a:buFont typeface="+mj-lt"/>
              <a:buAutoNum type="arabicPeriod"/>
            </a:pPr>
            <a:r>
              <a:rPr lang="sr-Latn-RS" b="1" dirty="0" smtClean="0"/>
              <a:t>To </a:t>
            </a:r>
            <a:r>
              <a:rPr lang="en-US" b="1" dirty="0" smtClean="0"/>
              <a:t>information,</a:t>
            </a:r>
            <a:endParaRPr lang="sr-Latn-RS" b="1" dirty="0" smtClean="0"/>
          </a:p>
          <a:p>
            <a:pPr marL="342900" lvl="0" indent="-342900">
              <a:buFont typeface="+mj-lt"/>
              <a:buAutoNum type="arabicPeriod"/>
            </a:pPr>
            <a:r>
              <a:rPr lang="sr-Latn-RS" b="1" dirty="0" smtClean="0"/>
              <a:t>To</a:t>
            </a:r>
            <a:r>
              <a:rPr lang="en-US" b="1" dirty="0" smtClean="0"/>
              <a:t> </a:t>
            </a:r>
            <a:r>
              <a:rPr lang="en-US" b="1" dirty="0"/>
              <a:t>free choice, </a:t>
            </a:r>
            <a:endParaRPr lang="sr-Latn-RS" b="1" dirty="0" smtClean="0"/>
          </a:p>
          <a:p>
            <a:pPr marL="342900" lvl="0" indent="-342900">
              <a:buFont typeface="+mj-lt"/>
              <a:buAutoNum type="arabicPeriod"/>
            </a:pPr>
            <a:r>
              <a:rPr lang="sr-Latn-RS" b="1" dirty="0" smtClean="0"/>
              <a:t>To </a:t>
            </a:r>
            <a:r>
              <a:rPr lang="en-US" b="1" dirty="0" smtClean="0"/>
              <a:t>another </a:t>
            </a:r>
            <a:r>
              <a:rPr lang="en-US" b="1" dirty="0"/>
              <a:t>expert opinion, </a:t>
            </a:r>
            <a:endParaRPr lang="sr-Latn-RS" b="1" dirty="0" smtClean="0"/>
          </a:p>
          <a:p>
            <a:pPr marL="342900" lvl="0" indent="-342900">
              <a:buFont typeface="+mj-lt"/>
              <a:buAutoNum type="arabicPeriod"/>
            </a:pPr>
            <a:r>
              <a:rPr lang="sr-Latn-RS" b="1" dirty="0" smtClean="0"/>
              <a:t>To </a:t>
            </a:r>
            <a:r>
              <a:rPr lang="en-US" b="1" dirty="0" smtClean="0"/>
              <a:t>privacy </a:t>
            </a:r>
            <a:r>
              <a:rPr lang="en-US" b="1" dirty="0"/>
              <a:t>and conﬁdentiality</a:t>
            </a:r>
            <a:r>
              <a:rPr lang="en-US" b="1" dirty="0" smtClean="0"/>
              <a:t>,</a:t>
            </a:r>
            <a:endParaRPr lang="sr-Latn-RS" b="1" dirty="0" smtClean="0"/>
          </a:p>
          <a:p>
            <a:pPr marL="342900" lvl="0" indent="-342900">
              <a:buFont typeface="+mj-lt"/>
              <a:buAutoNum type="arabicPeriod"/>
            </a:pPr>
            <a:r>
              <a:rPr lang="sr-Latn-RS" b="1" dirty="0" smtClean="0"/>
              <a:t>to</a:t>
            </a:r>
            <a:r>
              <a:rPr lang="en-US" b="1" dirty="0" smtClean="0"/>
              <a:t> </a:t>
            </a:r>
            <a:r>
              <a:rPr lang="en-US" b="1" dirty="0"/>
              <a:t>consent, </a:t>
            </a:r>
            <a:endParaRPr lang="sr-Latn-RS" b="1" dirty="0" smtClean="0"/>
          </a:p>
          <a:p>
            <a:pPr marL="342900" lvl="0" indent="-342900">
              <a:buFont typeface="+mj-lt"/>
              <a:buAutoNum type="arabicPeriod"/>
            </a:pPr>
            <a:r>
              <a:rPr lang="sr-Latn-RS" b="1" dirty="0" smtClean="0"/>
              <a:t>To </a:t>
            </a:r>
            <a:r>
              <a:rPr lang="en-US" b="1" dirty="0" smtClean="0"/>
              <a:t>access </a:t>
            </a:r>
            <a:r>
              <a:rPr lang="en-US" b="1" dirty="0"/>
              <a:t>to </a:t>
            </a:r>
            <a:r>
              <a:rPr lang="en-US" b="1" dirty="0" smtClean="0"/>
              <a:t>medical documentation,</a:t>
            </a:r>
            <a:endParaRPr lang="sr-Latn-RS" b="1" dirty="0" smtClean="0"/>
          </a:p>
          <a:p>
            <a:pPr marL="342900" lvl="0" indent="-342900">
              <a:buFont typeface="+mj-lt"/>
              <a:buAutoNum type="arabicPeriod"/>
            </a:pPr>
            <a:r>
              <a:rPr lang="sr-Latn-RS" b="1" dirty="0" smtClean="0"/>
              <a:t>To </a:t>
            </a:r>
            <a:r>
              <a:rPr lang="en-US" b="1" dirty="0" smtClean="0"/>
              <a:t>conﬁdentiality </a:t>
            </a:r>
            <a:r>
              <a:rPr lang="en-US" b="1" dirty="0"/>
              <a:t>of data referring to the patient’s health condition</a:t>
            </a:r>
            <a:r>
              <a:rPr lang="en-US" b="1" dirty="0" smtClean="0"/>
              <a:t>,</a:t>
            </a:r>
            <a:endParaRPr lang="sr-Latn-RS" b="1" dirty="0" smtClean="0"/>
          </a:p>
          <a:p>
            <a:pPr marL="342900" lvl="0" indent="-342900">
              <a:buFont typeface="+mj-lt"/>
              <a:buAutoNum type="arabicPeriod"/>
            </a:pPr>
            <a:r>
              <a:rPr lang="sr-Latn-RS" b="1" dirty="0" smtClean="0"/>
              <a:t>To </a:t>
            </a:r>
            <a:r>
              <a:rPr lang="en-US" b="1" dirty="0" smtClean="0"/>
              <a:t> </a:t>
            </a:r>
            <a:r>
              <a:rPr lang="en-US" b="1" dirty="0"/>
              <a:t>the patients’ right to take part in medical research, </a:t>
            </a:r>
            <a:endParaRPr lang="sr-Latn-RS" b="1" dirty="0" smtClean="0"/>
          </a:p>
          <a:p>
            <a:pPr marL="342900" lvl="0" indent="-342900">
              <a:buFont typeface="+mj-lt"/>
              <a:buAutoNum type="arabicPeriod"/>
            </a:pPr>
            <a:r>
              <a:rPr lang="sr-Latn-RS" b="1" dirty="0" smtClean="0"/>
              <a:t>To </a:t>
            </a:r>
            <a:r>
              <a:rPr lang="en-US" b="1" dirty="0" smtClean="0"/>
              <a:t>the </a:t>
            </a:r>
            <a:r>
              <a:rPr lang="en-US" b="1" dirty="0"/>
              <a:t>children’s right in </a:t>
            </a:r>
            <a:r>
              <a:rPr lang="en-US" b="1" dirty="0" smtClean="0"/>
              <a:t>inﬁrmaries,</a:t>
            </a:r>
            <a:endParaRPr lang="sr-Latn-RS" b="1" dirty="0" smtClean="0"/>
          </a:p>
          <a:p>
            <a:pPr marL="342900" lvl="0" indent="-342900">
              <a:buFont typeface="+mj-lt"/>
              <a:buAutoNum type="arabicPeriod"/>
            </a:pPr>
            <a:r>
              <a:rPr lang="sr-Latn-RS" b="1" dirty="0" smtClean="0"/>
              <a:t>To </a:t>
            </a:r>
            <a:r>
              <a:rPr lang="en-US" b="1" dirty="0" smtClean="0"/>
              <a:t> </a:t>
            </a:r>
            <a:r>
              <a:rPr lang="en-US" b="1" dirty="0"/>
              <a:t>the patients’ right to leave the inﬁrmary at their own risk, </a:t>
            </a:r>
            <a:endParaRPr lang="sr-Latn-RS" b="1" dirty="0" smtClean="0"/>
          </a:p>
          <a:p>
            <a:pPr marL="342900" lvl="0" indent="-342900">
              <a:buFont typeface="+mj-lt"/>
              <a:buAutoNum type="arabicPeriod"/>
            </a:pPr>
            <a:r>
              <a:rPr lang="sr-Latn-RS" b="1" dirty="0" smtClean="0"/>
              <a:t>To </a:t>
            </a:r>
            <a:r>
              <a:rPr lang="en-US" b="1" dirty="0" smtClean="0"/>
              <a:t>the </a:t>
            </a:r>
            <a:r>
              <a:rPr lang="en-US" b="1" dirty="0"/>
              <a:t>right to </a:t>
            </a:r>
            <a:r>
              <a:rPr lang="en-US" b="1" dirty="0" smtClean="0"/>
              <a:t>alleviate</a:t>
            </a:r>
            <a:r>
              <a:rPr lang="sr-Latn-RS" b="1" dirty="0" smtClean="0"/>
              <a:t> </a:t>
            </a:r>
            <a:r>
              <a:rPr lang="en-US" b="1" dirty="0"/>
              <a:t>pain and </a:t>
            </a:r>
            <a:r>
              <a:rPr lang="en-US" b="1" dirty="0" smtClean="0"/>
              <a:t>suffering,</a:t>
            </a:r>
            <a:endParaRPr lang="sr-Latn-RS" b="1" dirty="0" smtClean="0"/>
          </a:p>
          <a:p>
            <a:pPr marL="342900" lvl="0" indent="-342900">
              <a:buFont typeface="+mj-lt"/>
              <a:buAutoNum type="arabicPeriod"/>
            </a:pPr>
            <a:r>
              <a:rPr lang="sr-Latn-RS" b="1" dirty="0" smtClean="0"/>
              <a:t>To </a:t>
            </a:r>
            <a:r>
              <a:rPr lang="en-US" b="1" dirty="0" smtClean="0"/>
              <a:t>the </a:t>
            </a:r>
            <a:r>
              <a:rPr lang="en-US" b="1" dirty="0"/>
              <a:t>right to respect the patients’ </a:t>
            </a:r>
            <a:r>
              <a:rPr lang="en-US" b="1" dirty="0" smtClean="0"/>
              <a:t>time,</a:t>
            </a:r>
            <a:endParaRPr lang="sr-Latn-RS" b="1" dirty="0" smtClean="0"/>
          </a:p>
          <a:p>
            <a:pPr marL="342900" lvl="0" indent="-342900">
              <a:buFont typeface="+mj-lt"/>
              <a:buAutoNum type="arabicPeriod"/>
            </a:pPr>
            <a:r>
              <a:rPr lang="en-US" b="1" dirty="0" smtClean="0"/>
              <a:t>the </a:t>
            </a:r>
            <a:r>
              <a:rPr lang="en-US" b="1" dirty="0"/>
              <a:t>right to objection and </a:t>
            </a:r>
            <a:endParaRPr lang="sr-Latn-RS" b="1" dirty="0" smtClean="0"/>
          </a:p>
          <a:p>
            <a:pPr marL="342900" lvl="0" indent="-342900">
              <a:buFont typeface="+mj-lt"/>
              <a:buAutoNum type="arabicPeriod"/>
            </a:pPr>
            <a:r>
              <a:rPr lang="en-US" b="1" dirty="0" smtClean="0"/>
              <a:t>the </a:t>
            </a:r>
            <a:r>
              <a:rPr lang="en-US" b="1" dirty="0"/>
              <a:t>right to compensation of damages </a:t>
            </a:r>
          </a:p>
          <a:p>
            <a:endParaRPr lang="en-US" dirty="0"/>
          </a:p>
        </p:txBody>
      </p:sp>
    </p:spTree>
    <p:extLst>
      <p:ext uri="{BB962C8B-B14F-4D97-AF65-F5344CB8AC3E}">
        <p14:creationId xmlns:p14="http://schemas.microsoft.com/office/powerpoint/2010/main" xmlns="" val="1038305919"/>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The intention of the legislator</a:t>
            </a:r>
          </a:p>
        </p:txBody>
      </p:sp>
      <p:sp>
        <p:nvSpPr>
          <p:cNvPr id="3" name="Content Placeholder 2"/>
          <p:cNvSpPr>
            <a:spLocks noGrp="1"/>
          </p:cNvSpPr>
          <p:nvPr>
            <p:ph idx="1"/>
          </p:nvPr>
        </p:nvSpPr>
        <p:spPr>
          <a:xfrm>
            <a:off x="1371600" y="1676400"/>
            <a:ext cx="9831918" cy="4267200"/>
          </a:xfrm>
        </p:spPr>
        <p:txBody>
          <a:bodyPr>
            <a:noAutofit/>
          </a:bodyPr>
          <a:lstStyle/>
          <a:p>
            <a:r>
              <a:rPr lang="en-US" sz="2400" dirty="0"/>
              <a:t>The intention of the legislator is to comprise different kinds of rights, the ways of enforcing those laws and the ways of protection, as well as other issues about patients’ rights and obligations. </a:t>
            </a:r>
            <a:endParaRPr lang="sr-Latn-RS" sz="2400" dirty="0" smtClean="0"/>
          </a:p>
          <a:p>
            <a:r>
              <a:rPr lang="en-US" sz="2400" dirty="0" smtClean="0"/>
              <a:t>Those </a:t>
            </a:r>
            <a:r>
              <a:rPr lang="en-US" sz="2400" dirty="0"/>
              <a:t>terms are explained by a special </a:t>
            </a:r>
            <a:r>
              <a:rPr lang="en-US" sz="2400" dirty="0" smtClean="0"/>
              <a:t>provision</a:t>
            </a:r>
            <a:r>
              <a:rPr lang="en-US" sz="2400" dirty="0"/>
              <a:t>. </a:t>
            </a:r>
            <a:endParaRPr lang="sr-Latn-RS" sz="2400" dirty="0" smtClean="0"/>
          </a:p>
          <a:p>
            <a:r>
              <a:rPr lang="en-US" sz="2400" dirty="0" smtClean="0"/>
              <a:t>It </a:t>
            </a:r>
            <a:r>
              <a:rPr lang="en-US" sz="2400" dirty="0"/>
              <a:t>is not only about a patient but also about a healthy individual seeking a health care </a:t>
            </a:r>
            <a:r>
              <a:rPr lang="en-US" sz="2400" dirty="0" smtClean="0"/>
              <a:t>service.</a:t>
            </a:r>
            <a:endParaRPr lang="sr-Latn-RS" sz="2400" dirty="0" smtClean="0"/>
          </a:p>
          <a:p>
            <a:r>
              <a:rPr lang="en-US" sz="2400" dirty="0" smtClean="0"/>
              <a:t>A </a:t>
            </a:r>
            <a:r>
              <a:rPr lang="en-US" sz="2400" dirty="0"/>
              <a:t>medical measure is a treatment that may be therapeutic or nontherapeutic by its nature and it consists of the health care service with the </a:t>
            </a:r>
            <a:r>
              <a:rPr lang="en-US" sz="2400" dirty="0" smtClean="0"/>
              <a:t>purpose </a:t>
            </a:r>
            <a:r>
              <a:rPr lang="en-US" sz="2400" dirty="0"/>
              <a:t>of prevention, diagnostic procedure, therapy, and rehabilitation. </a:t>
            </a:r>
            <a:endParaRPr lang="sr-Latn-RS" sz="2400" dirty="0" smtClean="0"/>
          </a:p>
          <a:p>
            <a:r>
              <a:rPr lang="en-US" sz="2400" dirty="0" smtClean="0"/>
              <a:t>The </a:t>
            </a:r>
            <a:r>
              <a:rPr lang="en-US" sz="2400" dirty="0"/>
              <a:t>terms of a child are also determined as well as his/her reasoning abilities and who makes his/ her nucleus family</a:t>
            </a:r>
          </a:p>
        </p:txBody>
      </p:sp>
    </p:spTree>
    <p:extLst>
      <p:ext uri="{BB962C8B-B14F-4D97-AF65-F5344CB8AC3E}">
        <p14:creationId xmlns:p14="http://schemas.microsoft.com/office/powerpoint/2010/main" xmlns="" val="2230532455"/>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Dignity and uninhibited development of one’s personality</a:t>
            </a:r>
          </a:p>
        </p:txBody>
      </p:sp>
      <p:sp>
        <p:nvSpPr>
          <p:cNvPr id="3" name="Content Placeholder 2"/>
          <p:cNvSpPr>
            <a:spLocks noGrp="1"/>
          </p:cNvSpPr>
          <p:nvPr>
            <p:ph idx="1"/>
          </p:nvPr>
        </p:nvSpPr>
        <p:spPr/>
        <p:txBody>
          <a:bodyPr>
            <a:normAutofit/>
          </a:bodyPr>
          <a:lstStyle/>
          <a:p>
            <a:r>
              <a:rPr lang="en-US" sz="2400" dirty="0">
                <a:solidFill>
                  <a:srgbClr val="FF0000"/>
                </a:solidFill>
              </a:rPr>
              <a:t>Dignity and uninhibited development of one’s personality are part of </a:t>
            </a:r>
            <a:r>
              <a:rPr lang="en-US" sz="2400" dirty="0" err="1" smtClean="0">
                <a:solidFill>
                  <a:srgbClr val="FF0000"/>
                </a:solidFill>
              </a:rPr>
              <a:t>const</a:t>
            </a:r>
            <a:r>
              <a:rPr lang="sr-Latn-RS" sz="2400" dirty="0" smtClean="0">
                <a:solidFill>
                  <a:srgbClr val="FF0000"/>
                </a:solidFill>
              </a:rPr>
              <a:t>i</a:t>
            </a:r>
            <a:r>
              <a:rPr lang="en-US" sz="2400" dirty="0" err="1" smtClean="0">
                <a:solidFill>
                  <a:srgbClr val="FF0000"/>
                </a:solidFill>
              </a:rPr>
              <a:t>tutional</a:t>
            </a:r>
            <a:r>
              <a:rPr lang="en-US" sz="2400" dirty="0" smtClean="0">
                <a:solidFill>
                  <a:srgbClr val="FF0000"/>
                </a:solidFill>
              </a:rPr>
              <a:t> </a:t>
            </a:r>
            <a:r>
              <a:rPr lang="en-US" sz="2400" dirty="0">
                <a:solidFill>
                  <a:srgbClr val="FF0000"/>
                </a:solidFill>
              </a:rPr>
              <a:t>guarantees in the Republic of Serbia</a:t>
            </a:r>
            <a:r>
              <a:rPr lang="en-US" sz="2400" dirty="0"/>
              <a:t>, where one of the orders of the </a:t>
            </a:r>
            <a:r>
              <a:rPr lang="en-US" sz="2400" dirty="0" smtClean="0"/>
              <a:t>CRS </a:t>
            </a:r>
            <a:r>
              <a:rPr lang="en-US" sz="2400" dirty="0"/>
              <a:t>says that human dignity is absolute and everyone is obliged to respect and protect it. </a:t>
            </a:r>
            <a:endParaRPr lang="sr-Latn-RS" sz="2400" dirty="0" smtClean="0"/>
          </a:p>
          <a:p>
            <a:r>
              <a:rPr lang="en-US" sz="2400" dirty="0" smtClean="0"/>
              <a:t>Everyone </a:t>
            </a:r>
            <a:r>
              <a:rPr lang="en-US" sz="2400" dirty="0"/>
              <a:t>is entitled to uninhibited development of one’s personality unless they violate the other people’s </a:t>
            </a:r>
            <a:r>
              <a:rPr lang="en-US" sz="2400" dirty="0" smtClean="0"/>
              <a:t>rights. </a:t>
            </a:r>
            <a:endParaRPr lang="sr-Latn-RS" sz="2400" dirty="0"/>
          </a:p>
          <a:p>
            <a:r>
              <a:rPr lang="en-US" sz="2400" dirty="0" smtClean="0"/>
              <a:t>In </a:t>
            </a:r>
            <a:r>
              <a:rPr lang="en-US" sz="2400" dirty="0"/>
              <a:t>terms of constitutional provisions, human dignity is also protected through other basic rights of every </a:t>
            </a:r>
            <a:r>
              <a:rPr lang="en-US" sz="2400" dirty="0" smtClean="0"/>
              <a:t>individual</a:t>
            </a:r>
            <a:r>
              <a:rPr lang="en-US" sz="2400" dirty="0"/>
              <a:t>. </a:t>
            </a:r>
            <a:endParaRPr lang="sr-Latn-RS" sz="2400" dirty="0" smtClean="0"/>
          </a:p>
        </p:txBody>
      </p:sp>
    </p:spTree>
    <p:extLst>
      <p:ext uri="{BB962C8B-B14F-4D97-AF65-F5344CB8AC3E}">
        <p14:creationId xmlns:p14="http://schemas.microsoft.com/office/powerpoint/2010/main" xmlns="" val="1706087370"/>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solidFill>
                  <a:srgbClr val="FF0000"/>
                </a:solidFill>
              </a:rPr>
              <a:t>Dignity</a:t>
            </a:r>
            <a:endParaRPr lang="en-US" dirty="0">
              <a:solidFill>
                <a:srgbClr val="FF0000"/>
              </a:solidFill>
            </a:endParaRPr>
          </a:p>
        </p:txBody>
      </p:sp>
      <p:sp>
        <p:nvSpPr>
          <p:cNvPr id="3" name="Content Placeholder 2"/>
          <p:cNvSpPr>
            <a:spLocks noGrp="1"/>
          </p:cNvSpPr>
          <p:nvPr>
            <p:ph idx="1"/>
          </p:nvPr>
        </p:nvSpPr>
        <p:spPr>
          <a:xfrm>
            <a:off x="838200" y="1905000"/>
            <a:ext cx="10820399" cy="4267200"/>
          </a:xfrm>
        </p:spPr>
        <p:txBody>
          <a:bodyPr/>
          <a:lstStyle/>
          <a:p>
            <a:r>
              <a:rPr lang="sr-Latn-RS" sz="2000" dirty="0">
                <a:solidFill>
                  <a:srgbClr val="FF0000"/>
                </a:solidFill>
              </a:rPr>
              <a:t>T</a:t>
            </a:r>
            <a:r>
              <a:rPr lang="en-US" sz="2000" dirty="0" smtClean="0">
                <a:solidFill>
                  <a:srgbClr val="FF0000"/>
                </a:solidFill>
              </a:rPr>
              <a:t>he </a:t>
            </a:r>
            <a:r>
              <a:rPr lang="en-US" sz="2000" dirty="0">
                <a:solidFill>
                  <a:srgbClr val="FF0000"/>
                </a:solidFill>
              </a:rPr>
              <a:t>right to life is protected by the provision saying that human life is absolute, there is no capital punishment and the cloning of human beings is banned </a:t>
            </a:r>
            <a:endParaRPr lang="sr-Latn-RS" sz="2000" dirty="0">
              <a:solidFill>
                <a:srgbClr val="FF0000"/>
              </a:solidFill>
            </a:endParaRPr>
          </a:p>
          <a:p>
            <a:r>
              <a:rPr lang="en-US" sz="2000" dirty="0" smtClean="0"/>
              <a:t>Inviolability </a:t>
            </a:r>
            <a:r>
              <a:rPr lang="en-US" sz="2000" dirty="0"/>
              <a:t>of physical and psychic integrity is protected as humans can neither be exposed to torture, brutal or humiliating treatment or punishing, nor can they be exposed to medical and scientiﬁc experiments without freely given consent </a:t>
            </a:r>
            <a:endParaRPr lang="sr-Latn-RS" sz="2000" dirty="0"/>
          </a:p>
          <a:p>
            <a:r>
              <a:rPr lang="en-US" sz="2000" dirty="0" smtClean="0"/>
              <a:t> </a:t>
            </a:r>
            <a:r>
              <a:rPr lang="en-US" sz="2000" dirty="0"/>
              <a:t>Slavery or the position similar to slavery and forced labor are banned saying that no one can be kept in slavery or in the position similar to slavery. Any kind of human trafficking is banned </a:t>
            </a:r>
            <a:endParaRPr lang="sr-Latn-RS" sz="2000" dirty="0"/>
          </a:p>
          <a:p>
            <a:r>
              <a:rPr lang="en-US" sz="2000" dirty="0" smtClean="0"/>
              <a:t> </a:t>
            </a:r>
            <a:r>
              <a:rPr lang="en-US" sz="2000" dirty="0"/>
              <a:t>With reference to the right to freedom and safety, and in case of deprivation of liberty, the treatment should be humane respecting the dignity of a person where any kind of violence or extortion of statements is banned </a:t>
            </a:r>
            <a:endParaRPr lang="sr-Latn-RS" sz="2000" dirty="0"/>
          </a:p>
          <a:p>
            <a:r>
              <a:rPr lang="en-US" sz="2000" dirty="0" smtClean="0"/>
              <a:t>The </a:t>
            </a:r>
            <a:r>
              <a:rPr lang="en-US" sz="2000" dirty="0"/>
              <a:t>protection of human </a:t>
            </a:r>
            <a:r>
              <a:rPr lang="en-US" sz="2000" dirty="0" smtClean="0"/>
              <a:t>dignity </a:t>
            </a:r>
            <a:r>
              <a:rPr lang="en-US" sz="2000" dirty="0"/>
              <a:t>is the subject of criminal law that prescribes a prison sentence for anyone who abuses or tortures the other person or treats them in a way that insults human </a:t>
            </a:r>
            <a:r>
              <a:rPr lang="en-US" sz="2000" dirty="0" smtClean="0"/>
              <a:t>dignity</a:t>
            </a:r>
            <a:r>
              <a:rPr lang="en-US" sz="2000" dirty="0"/>
              <a:t>.</a:t>
            </a:r>
          </a:p>
          <a:p>
            <a:endParaRPr lang="en-US" dirty="0"/>
          </a:p>
        </p:txBody>
      </p:sp>
    </p:spTree>
    <p:extLst>
      <p:ext uri="{BB962C8B-B14F-4D97-AF65-F5344CB8AC3E}">
        <p14:creationId xmlns:p14="http://schemas.microsoft.com/office/powerpoint/2010/main" xmlns="" val="287757192"/>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The dignity of the patient</a:t>
            </a:r>
            <a:endParaRPr lang="en-US" dirty="0"/>
          </a:p>
        </p:txBody>
      </p:sp>
      <p:sp>
        <p:nvSpPr>
          <p:cNvPr id="3" name="Content Placeholder 2"/>
          <p:cNvSpPr>
            <a:spLocks noGrp="1"/>
          </p:cNvSpPr>
          <p:nvPr>
            <p:ph idx="1"/>
          </p:nvPr>
        </p:nvSpPr>
        <p:spPr/>
        <p:txBody>
          <a:bodyPr>
            <a:normAutofit/>
          </a:bodyPr>
          <a:lstStyle/>
          <a:p>
            <a:r>
              <a:rPr lang="en-US" sz="2000" dirty="0"/>
              <a:t>The dignity of an individual having the role of a patient gets their highest level of protection in the provisions of medical laws, particularly in the part that regulates the patients’ </a:t>
            </a:r>
            <a:r>
              <a:rPr lang="en-US" sz="2000" dirty="0" smtClean="0"/>
              <a:t>rights.</a:t>
            </a:r>
            <a:endParaRPr lang="sr-Latn-RS" sz="2000" dirty="0" smtClean="0"/>
          </a:p>
          <a:p>
            <a:r>
              <a:rPr lang="en-US" sz="2000" dirty="0" smtClean="0"/>
              <a:t>Although </a:t>
            </a:r>
            <a:r>
              <a:rPr lang="en-US" sz="2000" dirty="0"/>
              <a:t>the term “</a:t>
            </a:r>
            <a:r>
              <a:rPr lang="en-US" sz="2000" i="1" dirty="0"/>
              <a:t>dignity” </a:t>
            </a:r>
            <a:r>
              <a:rPr lang="en-US" sz="2000" dirty="0"/>
              <a:t>is not used in some laws, it is clear that discrimination is absolutely banned. </a:t>
            </a:r>
            <a:endParaRPr lang="sr-Latn-RS" sz="2000" dirty="0" smtClean="0"/>
          </a:p>
          <a:p>
            <a:r>
              <a:rPr lang="en-US" sz="2000" dirty="0" smtClean="0"/>
              <a:t>Humane </a:t>
            </a:r>
            <a:r>
              <a:rPr lang="en-US" sz="2000" dirty="0"/>
              <a:t>treatment of a patient in the process of rendering health care services means the request for the respect of human </a:t>
            </a:r>
            <a:r>
              <a:rPr lang="en-US" sz="2000" dirty="0" smtClean="0"/>
              <a:t>dignity.</a:t>
            </a:r>
            <a:endParaRPr lang="sr-Latn-RS" sz="2000" baseline="30000" dirty="0"/>
          </a:p>
          <a:p>
            <a:r>
              <a:rPr lang="en-US" sz="2000" dirty="0" smtClean="0"/>
              <a:t>General </a:t>
            </a:r>
            <a:r>
              <a:rPr lang="en-US" sz="2000" dirty="0"/>
              <a:t>rules prescribe that dignity and rights of every patient should be respected by a physician who has a duty to behave in accordance with the basic principles of medical ethics. </a:t>
            </a:r>
          </a:p>
        </p:txBody>
      </p:sp>
    </p:spTree>
    <p:extLst>
      <p:ext uri="{BB962C8B-B14F-4D97-AF65-F5344CB8AC3E}">
        <p14:creationId xmlns:p14="http://schemas.microsoft.com/office/powerpoint/2010/main" xmlns="" val="397416943"/>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sr-Latn-RS" dirty="0">
                <a:solidFill>
                  <a:srgbClr val="FF0000"/>
                </a:solidFill>
              </a:rPr>
              <a:t>P</a:t>
            </a:r>
            <a:r>
              <a:rPr lang="en-US" dirty="0" err="1" smtClean="0">
                <a:solidFill>
                  <a:srgbClr val="FF0000"/>
                </a:solidFill>
              </a:rPr>
              <a:t>hysicians</a:t>
            </a:r>
            <a:r>
              <a:rPr lang="en-US" dirty="0" smtClean="0">
                <a:solidFill>
                  <a:srgbClr val="FF0000"/>
                </a:solidFill>
              </a:rPr>
              <a:t> </a:t>
            </a:r>
            <a:r>
              <a:rPr lang="en-US" dirty="0">
                <a:solidFill>
                  <a:srgbClr val="FF0000"/>
                </a:solidFill>
              </a:rPr>
              <a:t>themselves are obliged to protect patients’ rights, their physical integrity, and dignity</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096890591"/>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solidFill>
                  <a:srgbClr val="FF0000"/>
                </a:solidFill>
              </a:rPr>
              <a:t>Patients’ Rights </a:t>
            </a:r>
            <a:r>
              <a:rPr lang="en-US" sz="4000" dirty="0" smtClean="0">
                <a:solidFill>
                  <a:srgbClr val="FF0000"/>
                </a:solidFill>
              </a:rPr>
              <a:t>Law</a:t>
            </a:r>
            <a:br>
              <a:rPr lang="en-US" sz="4000" dirty="0" smtClean="0">
                <a:solidFill>
                  <a:srgbClr val="FF0000"/>
                </a:solidFill>
              </a:rPr>
            </a:br>
            <a:r>
              <a:rPr lang="en-US" sz="2400" dirty="0">
                <a:solidFill>
                  <a:srgbClr val="FF0000"/>
                </a:solidFill>
              </a:rPr>
              <a:t/>
            </a:r>
            <a:br>
              <a:rPr lang="en-US" sz="2400" dirty="0">
                <a:solidFill>
                  <a:srgbClr val="FF0000"/>
                </a:solidFill>
              </a:rPr>
            </a:br>
            <a:r>
              <a:rPr lang="en-US" sz="2400" dirty="0" smtClean="0"/>
              <a:t>Official </a:t>
            </a:r>
            <a:r>
              <a:rPr lang="en-US" sz="2400" dirty="0"/>
              <a:t>Gazette of Republic Serbia no</a:t>
            </a:r>
            <a:r>
              <a:rPr lang="sr-Cyrl-CS" sz="2400" dirty="0"/>
              <a:t>. 45/2013-19, 25/2019-3</a:t>
            </a:r>
            <a:r>
              <a:rPr lang="en-US" sz="4000" dirty="0"/>
              <a:t/>
            </a:r>
            <a:br>
              <a:rPr lang="en-US" sz="4000" dirty="0"/>
            </a:br>
            <a:endParaRPr lang="en-US" sz="4000" dirty="0">
              <a:solidFill>
                <a:srgbClr val="FF0000"/>
              </a:solidFill>
            </a:endParaRPr>
          </a:p>
        </p:txBody>
      </p:sp>
      <p:sp>
        <p:nvSpPr>
          <p:cNvPr id="5" name="Text Placeholder 4"/>
          <p:cNvSpPr>
            <a:spLocks noGrp="1"/>
          </p:cNvSpPr>
          <p:nvPr>
            <p:ph type="body" idx="1"/>
          </p:nvPr>
        </p:nvSpPr>
        <p:spPr/>
        <p:txBody>
          <a:bodyPr>
            <a:normAutofit lnSpcReduction="10000"/>
          </a:bodyPr>
          <a:lstStyle/>
          <a:p>
            <a:r>
              <a:rPr lang="en-US" sz="2400" dirty="0">
                <a:solidFill>
                  <a:srgbClr val="FF0000"/>
                </a:solidFill>
              </a:rPr>
              <a:t>This law regulates the rights of patients when using health care, the way of exercising and protecting those rights, as well as other issues related to the rights and duties of patients.</a:t>
            </a:r>
          </a:p>
        </p:txBody>
      </p:sp>
    </p:spTree>
    <p:extLst>
      <p:ext uri="{BB962C8B-B14F-4D97-AF65-F5344CB8AC3E}">
        <p14:creationId xmlns:p14="http://schemas.microsoft.com/office/powerpoint/2010/main" xmlns="" val="2613378921"/>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sr-Latn-RS" dirty="0" smtClean="0"/>
              <a:t>Protection of dignity- examples</a:t>
            </a:r>
            <a:endParaRPr lang="en-US" dirty="0"/>
          </a:p>
        </p:txBody>
      </p:sp>
      <p:sp>
        <p:nvSpPr>
          <p:cNvPr id="5" name="Content Placeholder 4"/>
          <p:cNvSpPr>
            <a:spLocks noGrp="1"/>
          </p:cNvSpPr>
          <p:nvPr>
            <p:ph idx="1"/>
          </p:nvPr>
        </p:nvSpPr>
        <p:spPr/>
        <p:txBody>
          <a:bodyPr>
            <a:normAutofit/>
          </a:bodyPr>
          <a:lstStyle/>
          <a:p>
            <a:r>
              <a:rPr lang="en-US" sz="2400" dirty="0"/>
              <a:t>The protection of dignity is covered by special laws</a:t>
            </a:r>
            <a:r>
              <a:rPr lang="en-US" sz="2400" dirty="0" smtClean="0"/>
              <a:t>.</a:t>
            </a:r>
            <a:endParaRPr lang="sr-Latn-RS" sz="2400" dirty="0" smtClean="0"/>
          </a:p>
          <a:p>
            <a:r>
              <a:rPr lang="en-US" sz="2400" dirty="0" smtClean="0"/>
              <a:t> </a:t>
            </a:r>
            <a:r>
              <a:rPr lang="en-US" sz="2400" dirty="0"/>
              <a:t>Every person with mental disorders is entitled to humane treatment with full respect of their </a:t>
            </a:r>
            <a:r>
              <a:rPr lang="en-US" sz="2400" dirty="0" smtClean="0"/>
              <a:t>dignity.</a:t>
            </a:r>
            <a:endParaRPr lang="sr-Latn-RS" sz="2400" baseline="30000" dirty="0"/>
          </a:p>
          <a:p>
            <a:r>
              <a:rPr lang="en-US" sz="2400" dirty="0" smtClean="0"/>
              <a:t>The </a:t>
            </a:r>
            <a:r>
              <a:rPr lang="en-US" sz="2400" dirty="0"/>
              <a:t>principle of the protection of human dignity is executed by carrying out the </a:t>
            </a:r>
            <a:r>
              <a:rPr lang="en-US" sz="2400" dirty="0" smtClean="0"/>
              <a:t>procedures </a:t>
            </a:r>
            <a:r>
              <a:rPr lang="en-US" sz="2400" dirty="0"/>
              <a:t>for the treatment of infertility applying IVF. </a:t>
            </a:r>
            <a:endParaRPr lang="sr-Latn-RS" sz="2400" dirty="0" smtClean="0"/>
          </a:p>
          <a:p>
            <a:r>
              <a:rPr lang="en-US" sz="2400" dirty="0" smtClean="0"/>
              <a:t>It </a:t>
            </a:r>
            <a:r>
              <a:rPr lang="en-US" sz="2400" dirty="0"/>
              <a:t>implies the protection of human dignity, the right to privacy, health protection, welfare and the rights of a newborn </a:t>
            </a:r>
            <a:r>
              <a:rPr lang="en-US" sz="2400" dirty="0" smtClean="0"/>
              <a:t>child.</a:t>
            </a:r>
            <a:endParaRPr lang="sr-Latn-RS" sz="2400" baseline="30000" dirty="0"/>
          </a:p>
          <a:p>
            <a:r>
              <a:rPr lang="en-US" dirty="0" smtClean="0"/>
              <a:t> </a:t>
            </a:r>
            <a:endParaRPr lang="en-US" dirty="0"/>
          </a:p>
        </p:txBody>
      </p:sp>
    </p:spTree>
    <p:extLst>
      <p:ext uri="{BB962C8B-B14F-4D97-AF65-F5344CB8AC3E}">
        <p14:creationId xmlns:p14="http://schemas.microsoft.com/office/powerpoint/2010/main" xmlns="" val="3837718953"/>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Protection of dignity- examples</a:t>
            </a:r>
            <a:endParaRPr lang="en-US" dirty="0"/>
          </a:p>
        </p:txBody>
      </p:sp>
      <p:sp>
        <p:nvSpPr>
          <p:cNvPr id="3" name="Content Placeholder 2"/>
          <p:cNvSpPr>
            <a:spLocks noGrp="1"/>
          </p:cNvSpPr>
          <p:nvPr>
            <p:ph idx="1"/>
          </p:nvPr>
        </p:nvSpPr>
        <p:spPr/>
        <p:txBody>
          <a:bodyPr/>
          <a:lstStyle/>
          <a:p>
            <a:r>
              <a:rPr lang="en-US" sz="2000" dirty="0"/>
              <a:t>The principle of the protection of interests and dignity of a cell, i.e., tissue donor and recipient is carried out with the procedure of transplantation. It is performed the way that makes sure that the interest and welfare of an individual are beyond the interest of science and society, which guarantees the respect of dignity and interests of an individual and their rights prescribed by law and with- out discrimination.</a:t>
            </a:r>
            <a:endParaRPr lang="sr-Latn-RS" sz="2000" baseline="30000" dirty="0"/>
          </a:p>
          <a:p>
            <a:r>
              <a:rPr lang="en-US" sz="2000" dirty="0"/>
              <a:t>There is also the protection of respondents in carrying out the clinical testing of medications emphasizing that the rights, safety and interest of respondents must be the priority compared to the interests of science and society as a whole.</a:t>
            </a:r>
            <a:endParaRPr lang="sr-Latn-RS" sz="2000" baseline="30000" dirty="0"/>
          </a:p>
          <a:p>
            <a:r>
              <a:rPr lang="en-US" sz="2000" dirty="0"/>
              <a:t> The exposure of a patient for the purpose of science and lecturing is possible only with their consent. Moreover, the respect of their personal dignity should be ensured</a:t>
            </a:r>
          </a:p>
          <a:p>
            <a:endParaRPr lang="sr-Latn-RS" dirty="0" smtClean="0"/>
          </a:p>
          <a:p>
            <a:endParaRPr lang="sr-Latn-RS" dirty="0"/>
          </a:p>
          <a:p>
            <a:endParaRPr lang="en-US" dirty="0"/>
          </a:p>
        </p:txBody>
      </p:sp>
    </p:spTree>
    <p:extLst>
      <p:ext uri="{BB962C8B-B14F-4D97-AF65-F5344CB8AC3E}">
        <p14:creationId xmlns:p14="http://schemas.microsoft.com/office/powerpoint/2010/main" xmlns="" val="2306858011"/>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371600" y="1600200"/>
            <a:ext cx="9906000" cy="2667000"/>
          </a:xfrm>
        </p:spPr>
        <p:txBody>
          <a:bodyPr/>
          <a:lstStyle/>
          <a:p>
            <a:r>
              <a:rPr lang="en-US" dirty="0"/>
              <a:t>Serbian law in particular part of Patients’ Rights </a:t>
            </a:r>
            <a:r>
              <a:rPr lang="sr-Latn-RS" dirty="0" smtClean="0"/>
              <a:t>Law</a:t>
            </a:r>
            <a:r>
              <a:rPr lang="en-US" dirty="0" smtClean="0"/>
              <a:t> </a:t>
            </a:r>
            <a:r>
              <a:rPr lang="en-US" dirty="0"/>
              <a:t>accepts the concept of patients’ duties as well, even though some of the provisions are not well </a:t>
            </a:r>
            <a:r>
              <a:rPr lang="en-US" dirty="0" smtClean="0"/>
              <a:t>interpreted</a:t>
            </a:r>
            <a:r>
              <a:rPr lang="en-US" b="1" dirty="0"/>
              <a:t>. </a:t>
            </a:r>
            <a:r>
              <a:rPr lang="en-US" dirty="0"/>
              <a:t>In the process of accessing health care, the duties of patients relate to the responsibility for personal health, towards other users of health services, health </a:t>
            </a:r>
            <a:r>
              <a:rPr lang="en-US" dirty="0" smtClean="0"/>
              <a:t>professionals</a:t>
            </a:r>
            <a:r>
              <a:rPr lang="en-US" dirty="0"/>
              <a:t>, and health associates, as well as other staff in health care facilities and private practice </a:t>
            </a:r>
          </a:p>
        </p:txBody>
      </p:sp>
    </p:spTree>
    <p:extLst>
      <p:ext uri="{BB962C8B-B14F-4D97-AF65-F5344CB8AC3E}">
        <p14:creationId xmlns:p14="http://schemas.microsoft.com/office/powerpoint/2010/main" xmlns="" val="3138431108"/>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435528"/>
            <a:ext cx="10103946" cy="2667000"/>
          </a:xfrm>
        </p:spPr>
        <p:txBody>
          <a:bodyPr/>
          <a:lstStyle/>
          <a:p>
            <a:pPr lvl="0"/>
            <a:r>
              <a:rPr lang="en-US" dirty="0"/>
              <a:t>In accessing health care, </a:t>
            </a:r>
            <a:r>
              <a:rPr lang="en-US" dirty="0">
                <a:solidFill>
                  <a:srgbClr val="FF0000"/>
                </a:solidFill>
              </a:rPr>
              <a:t>a patient is obliged to comply with the bylaws of the health care facility, private practice, organizational unit of higher health education institution</a:t>
            </a:r>
            <a:r>
              <a:rPr lang="en-US" dirty="0"/>
              <a:t>, which performs health activities and other legal entities that perform certain activities in the health sector, under the </a:t>
            </a:r>
            <a:r>
              <a:rPr lang="en-US" dirty="0" smtClean="0"/>
              <a:t>prescribed </a:t>
            </a:r>
            <a:r>
              <a:rPr lang="en-US" dirty="0"/>
              <a:t>conditions of stay and behavior in them.</a:t>
            </a:r>
            <a:br>
              <a:rPr lang="en-US" dirty="0"/>
            </a:b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4284551971"/>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905000"/>
            <a:ext cx="10211990" cy="2667000"/>
          </a:xfrm>
        </p:spPr>
        <p:txBody>
          <a:bodyPr/>
          <a:lstStyle/>
          <a:p>
            <a:r>
              <a:rPr lang="en-US" dirty="0">
                <a:solidFill>
                  <a:srgbClr val="FF0000"/>
                </a:solidFill>
              </a:rPr>
              <a:t>A patient is obliged to respect the rights of other patients</a:t>
            </a:r>
            <a:r>
              <a:rPr lang="en-US" dirty="0"/>
              <a:t>, as provided by the Patients’ Rights Act. In the process of accessing health care, a patient relates to a health professional, i.e., a health associate with respect and dignity. It is </a:t>
            </a:r>
            <a:r>
              <a:rPr lang="en-US" dirty="0">
                <a:solidFill>
                  <a:srgbClr val="FF0000"/>
                </a:solidFill>
              </a:rPr>
              <a:t>forbidden to disrupt health professionals and health associates in the provision of health care.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124879012"/>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US" dirty="0"/>
              <a:t>In accessing health care, a patient:</a:t>
            </a:r>
            <a:br>
              <a:rPr lang="en-US" dirty="0"/>
            </a:br>
            <a:endParaRPr lang="en-US" dirty="0"/>
          </a:p>
        </p:txBody>
      </p:sp>
      <p:sp>
        <p:nvSpPr>
          <p:cNvPr id="5" name="Content Placeholder 4"/>
          <p:cNvSpPr>
            <a:spLocks noGrp="1"/>
          </p:cNvSpPr>
          <p:nvPr>
            <p:ph idx="1"/>
          </p:nvPr>
        </p:nvSpPr>
        <p:spPr/>
        <p:txBody>
          <a:bodyPr>
            <a:normAutofit/>
          </a:bodyPr>
          <a:lstStyle/>
          <a:p>
            <a:pPr marL="342900" indent="-342900">
              <a:buFont typeface="+mj-lt"/>
              <a:buAutoNum type="arabicPeriod"/>
            </a:pPr>
            <a:r>
              <a:rPr lang="en-US" sz="2400" dirty="0"/>
              <a:t> </a:t>
            </a:r>
            <a:r>
              <a:rPr lang="en-US" sz="2400" dirty="0" smtClean="0"/>
              <a:t>actively </a:t>
            </a:r>
            <a:r>
              <a:rPr lang="en-US" sz="2400" dirty="0"/>
              <a:t>participates in the protection, preservation and improvement of his/her health;</a:t>
            </a:r>
          </a:p>
          <a:p>
            <a:pPr marL="342900" lvl="0" indent="-342900">
              <a:buFont typeface="+mj-lt"/>
              <a:buAutoNum type="arabicPeriod"/>
            </a:pPr>
            <a:r>
              <a:rPr lang="en-US" sz="2400" dirty="0"/>
              <a:t>fully and truthfully informs a health professional, i.e., a health associate in charge about his/her condition;</a:t>
            </a:r>
          </a:p>
          <a:p>
            <a:pPr marL="342900" indent="-342900">
              <a:buFont typeface="+mj-lt"/>
              <a:buAutoNum type="arabicPeriod"/>
            </a:pPr>
            <a:r>
              <a:rPr lang="en-US" sz="2400" dirty="0"/>
              <a:t>complies with the instructions and takes the measures required by a health </a:t>
            </a:r>
            <a:r>
              <a:rPr lang="en-US" sz="2400" dirty="0" smtClean="0"/>
              <a:t>professional</a:t>
            </a:r>
            <a:r>
              <a:rPr lang="en-US" sz="2400" dirty="0"/>
              <a:t>, i.e., a health associate in charge </a:t>
            </a:r>
          </a:p>
        </p:txBody>
      </p:sp>
    </p:spTree>
    <p:extLst>
      <p:ext uri="{BB962C8B-B14F-4D97-AF65-F5344CB8AC3E}">
        <p14:creationId xmlns:p14="http://schemas.microsoft.com/office/powerpoint/2010/main" xmlns="" val="3686140896"/>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b="1" dirty="0" smtClean="0">
                <a:solidFill>
                  <a:srgbClr val="FF0000"/>
                </a:solidFill>
              </a:rPr>
              <a:t>CASE 1</a:t>
            </a:r>
            <a:endParaRPr lang="en-US" b="1" dirty="0">
              <a:solidFill>
                <a:srgbClr val="FF0000"/>
              </a:solidFill>
            </a:endParaRPr>
          </a:p>
        </p:txBody>
      </p:sp>
      <p:sp>
        <p:nvSpPr>
          <p:cNvPr id="4" name="Content Placeholder 3"/>
          <p:cNvSpPr>
            <a:spLocks noGrp="1"/>
          </p:cNvSpPr>
          <p:nvPr>
            <p:ph idx="1"/>
          </p:nvPr>
        </p:nvSpPr>
        <p:spPr>
          <a:xfrm>
            <a:off x="838201" y="1905000"/>
            <a:ext cx="10515600" cy="4267200"/>
          </a:xfrm>
        </p:spPr>
        <p:txBody>
          <a:bodyPr>
            <a:normAutofit/>
          </a:bodyPr>
          <a:lstStyle/>
          <a:p>
            <a:r>
              <a:rPr lang="en-US" i="1" dirty="0"/>
              <a:t>Xavier is a 72-year-old man who is admitted to the intensive care unit where you are an </a:t>
            </a:r>
            <a:r>
              <a:rPr lang="sr-Latn-RS" i="1" dirty="0" smtClean="0"/>
              <a:t>attending doctor</a:t>
            </a:r>
            <a:r>
              <a:rPr lang="en-US" i="1" dirty="0" smtClean="0"/>
              <a:t>. </a:t>
            </a:r>
            <a:r>
              <a:rPr lang="en-US" i="1" dirty="0"/>
              <a:t>He was clearing out a gutter when he fell off the ladder and hit his head on the pavement. Passers-by immediately called an ambulance, and he was taken straight to theatre, where a large subdural </a:t>
            </a:r>
            <a:r>
              <a:rPr lang="en-US" i="1" dirty="0" err="1"/>
              <a:t>haematoma</a:t>
            </a:r>
            <a:r>
              <a:rPr lang="en-US" i="1" dirty="0"/>
              <a:t> was drained. </a:t>
            </a:r>
            <a:endParaRPr lang="sr-Latn-RS" i="1" dirty="0" smtClean="0"/>
          </a:p>
          <a:p>
            <a:r>
              <a:rPr lang="en-US" i="1" dirty="0" smtClean="0"/>
              <a:t>Subsequent </a:t>
            </a:r>
            <a:r>
              <a:rPr lang="en-US" i="1" dirty="0"/>
              <a:t>tests indicate that he fell from his ladder because he suffered a massive myocardial infarction. He has yet to recover consciousness, and it is thought that he has had irreparable brain damage due to anoxia. </a:t>
            </a:r>
            <a:endParaRPr lang="sr-Latn-RS" i="1" dirty="0" smtClean="0"/>
          </a:p>
          <a:p>
            <a:r>
              <a:rPr lang="en-US" i="1" dirty="0" smtClean="0"/>
              <a:t>He </a:t>
            </a:r>
            <a:r>
              <a:rPr lang="en-US" i="1" dirty="0"/>
              <a:t>is married and has three sons. His eldest son works as a radiographer in the hospital. His second son is an evangelist with the Pentecostal church, is married and has three young children. His youngest son is travelling around Australia. The intensive care unit has a family room, which has been taken over by Xavier’s family. It is also constantly filled with well-wishers from the church who hold prayer and song meetings around the clock. Relatives of other patients are complaining about the lack of access to the family room and the noise levels. </a:t>
            </a:r>
            <a:endParaRPr lang="sr-Latn-RS" i="1" dirty="0" smtClean="0"/>
          </a:p>
          <a:p>
            <a:r>
              <a:rPr lang="en-US" i="1" dirty="0" smtClean="0"/>
              <a:t>However</a:t>
            </a:r>
            <a:r>
              <a:rPr lang="en-US" i="1" dirty="0"/>
              <a:t>, when the senior staff nurse asks them to keep the noise down, Xavier’s son threatens the hospital with legal action for religious discrimination. He also says that the hospital is impeding the chances of his father’s recovery because if they cannot hold a prayer meeting, the hospital is preventing the possibility of a miracle from God. </a:t>
            </a:r>
            <a:endParaRPr lang="sr-Latn-RS" i="1" dirty="0" smtClean="0"/>
          </a:p>
        </p:txBody>
      </p:sp>
    </p:spTree>
    <p:extLst>
      <p:ext uri="{BB962C8B-B14F-4D97-AF65-F5344CB8AC3E}">
        <p14:creationId xmlns:p14="http://schemas.microsoft.com/office/powerpoint/2010/main" xmlns="" val="3957951073"/>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b="1" dirty="0" smtClean="0">
                <a:solidFill>
                  <a:srgbClr val="FF0000"/>
                </a:solidFill>
              </a:rPr>
              <a:t>Case 1</a:t>
            </a:r>
            <a:endParaRPr lang="en-US" b="1" dirty="0">
              <a:solidFill>
                <a:srgbClr val="FF0000"/>
              </a:solidFill>
            </a:endParaRPr>
          </a:p>
        </p:txBody>
      </p:sp>
      <p:sp>
        <p:nvSpPr>
          <p:cNvPr id="3" name="Content Placeholder 2"/>
          <p:cNvSpPr>
            <a:spLocks noGrp="1"/>
          </p:cNvSpPr>
          <p:nvPr>
            <p:ph idx="1"/>
          </p:nvPr>
        </p:nvSpPr>
        <p:spPr/>
        <p:txBody>
          <a:bodyPr/>
          <a:lstStyle/>
          <a:p>
            <a:r>
              <a:rPr lang="en-US" i="1" dirty="0"/>
              <a:t>Despite full active medical treatment and round-the-clock prayers, Xavier makes no improvement over the next 6 weeks. The medical team decides to discuss the possibility of allowing him to die in peace by withdrawing supportive medical intervention. He has multi-organ failure and has not regained consciousness. Xavier’s wife and one son refuse point blank to allow this to happen and insist that everything be done for him, including resuscitation. The staff on the unit are becoming upset that Xavier is not being allowed to die with peace and dignity. </a:t>
            </a:r>
          </a:p>
          <a:p>
            <a:r>
              <a:rPr lang="en-US" i="1" dirty="0"/>
              <a:t>Xavier’s eldest son supports the advice of the medical team and attempts to discuss it with his brother and mother. However, they threaten him with becoming a family outcast and divine retribution. They also continue to threaten the hospital with lawsuits as they do not believe that Xavier is being cared for properly. No joint decision is ever made, and after 11 weeks Xavier has a cardiac arrest and dies following a 60-minute cycle of resuscitation. </a:t>
            </a:r>
          </a:p>
          <a:p>
            <a:endParaRPr lang="en-US" dirty="0"/>
          </a:p>
        </p:txBody>
      </p:sp>
    </p:spTree>
    <p:extLst>
      <p:ext uri="{BB962C8B-B14F-4D97-AF65-F5344CB8AC3E}">
        <p14:creationId xmlns:p14="http://schemas.microsoft.com/office/powerpoint/2010/main" xmlns="" val="161275532"/>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Questions</a:t>
            </a:r>
            <a:endParaRPr lang="en-US" dirty="0"/>
          </a:p>
        </p:txBody>
      </p:sp>
      <p:sp>
        <p:nvSpPr>
          <p:cNvPr id="3" name="Content Placeholder 2"/>
          <p:cNvSpPr>
            <a:spLocks noGrp="1"/>
          </p:cNvSpPr>
          <p:nvPr>
            <p:ph idx="1"/>
          </p:nvPr>
        </p:nvSpPr>
        <p:spPr/>
        <p:txBody>
          <a:bodyPr/>
          <a:lstStyle/>
          <a:p>
            <a:endParaRPr lang="en-US" sz="2400" dirty="0"/>
          </a:p>
          <a:p>
            <a:r>
              <a:rPr lang="en-US" sz="2400" dirty="0">
                <a:solidFill>
                  <a:srgbClr val="FF0000"/>
                </a:solidFill>
              </a:rPr>
              <a:t>What are ‘rights’ and ‘duties’? </a:t>
            </a:r>
          </a:p>
          <a:p>
            <a:r>
              <a:rPr lang="en-US" sz="2400" dirty="0"/>
              <a:t>• What is the difference between positive and negative rights? </a:t>
            </a:r>
          </a:p>
          <a:p>
            <a:r>
              <a:rPr lang="en-US" sz="2400" dirty="0"/>
              <a:t>• Who has ‘rights’ in the above scenario?</a:t>
            </a:r>
          </a:p>
          <a:p>
            <a:endParaRPr lang="en-US" dirty="0"/>
          </a:p>
        </p:txBody>
      </p:sp>
    </p:spTree>
    <p:extLst>
      <p:ext uri="{BB962C8B-B14F-4D97-AF65-F5344CB8AC3E}">
        <p14:creationId xmlns:p14="http://schemas.microsoft.com/office/powerpoint/2010/main" xmlns="" val="1841556738"/>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Rights and duties</a:t>
            </a:r>
            <a:endParaRPr lang="en-US" dirty="0"/>
          </a:p>
        </p:txBody>
      </p:sp>
      <p:sp>
        <p:nvSpPr>
          <p:cNvPr id="3" name="Content Placeholder 2"/>
          <p:cNvSpPr>
            <a:spLocks noGrp="1"/>
          </p:cNvSpPr>
          <p:nvPr>
            <p:ph idx="1"/>
          </p:nvPr>
        </p:nvSpPr>
        <p:spPr/>
        <p:txBody>
          <a:bodyPr>
            <a:noAutofit/>
          </a:bodyPr>
          <a:lstStyle/>
          <a:p>
            <a:r>
              <a:rPr lang="en-US" sz="2000" dirty="0"/>
              <a:t>There are different types of rights: political, religious and personal rights, such as a right to bodily integrity and a right to life. </a:t>
            </a:r>
            <a:endParaRPr lang="en-US" sz="2000" dirty="0" smtClean="0"/>
          </a:p>
          <a:p>
            <a:r>
              <a:rPr lang="en-US" sz="2000" dirty="0" smtClean="0"/>
              <a:t>Rights </a:t>
            </a:r>
            <a:r>
              <a:rPr lang="en-US" sz="2000" dirty="0"/>
              <a:t>are also attached to groups within society, for example, students’ rights, patients’ rights and parental rights. </a:t>
            </a:r>
            <a:endParaRPr lang="en-US" sz="2000" dirty="0" smtClean="0"/>
          </a:p>
          <a:p>
            <a:r>
              <a:rPr lang="en-US" sz="2000" dirty="0" smtClean="0"/>
              <a:t>One </a:t>
            </a:r>
            <a:r>
              <a:rPr lang="en-US" sz="2000" dirty="0"/>
              <a:t>important distinction is between rights which are legally </a:t>
            </a:r>
            <a:r>
              <a:rPr lang="en-US" sz="2000" dirty="0" smtClean="0"/>
              <a:t>recognized </a:t>
            </a:r>
            <a:r>
              <a:rPr lang="en-US" sz="2000" dirty="0"/>
              <a:t>and moral rights. </a:t>
            </a:r>
            <a:endParaRPr lang="en-US" sz="2000" dirty="0" smtClean="0"/>
          </a:p>
          <a:p>
            <a:r>
              <a:rPr lang="en-US" sz="2000" dirty="0" smtClean="0"/>
              <a:t>Some </a:t>
            </a:r>
            <a:r>
              <a:rPr lang="en-US" sz="2000" dirty="0"/>
              <a:t>might argue that only rights which are substantiated in law are true rights and that sanctions cannot be imposed on anyone who interferes with a moral right, although if someone has a moral right to something, it could be said that they ought to be given it. But not all moral claims involve a claim of rights that should be legally upheld. </a:t>
            </a:r>
            <a:endParaRPr lang="en-US" sz="2000" dirty="0" smtClean="0"/>
          </a:p>
          <a:p>
            <a:r>
              <a:rPr lang="en-US" sz="2000" dirty="0" smtClean="0"/>
              <a:t>There </a:t>
            </a:r>
            <a:r>
              <a:rPr lang="en-US" sz="2000" dirty="0"/>
              <a:t>may be a moral obligation of fidelity within marriage, but to involve the law to uphold such a right seems inappropriate. </a:t>
            </a:r>
          </a:p>
        </p:txBody>
      </p:sp>
    </p:spTree>
    <p:extLst>
      <p:ext uri="{BB962C8B-B14F-4D97-AF65-F5344CB8AC3E}">
        <p14:creationId xmlns:p14="http://schemas.microsoft.com/office/powerpoint/2010/main" xmlns="" val="1258932035"/>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Introduction</a:t>
            </a:r>
            <a:endParaRPr lang="en-US" dirty="0"/>
          </a:p>
        </p:txBody>
      </p:sp>
      <p:sp>
        <p:nvSpPr>
          <p:cNvPr id="5" name="Content Placeholder 4"/>
          <p:cNvSpPr>
            <a:spLocks noGrp="1"/>
          </p:cNvSpPr>
          <p:nvPr>
            <p:ph idx="1"/>
          </p:nvPr>
        </p:nvSpPr>
        <p:spPr/>
        <p:txBody>
          <a:bodyPr/>
          <a:lstStyle/>
          <a:p>
            <a:pPr lvl="0"/>
            <a:r>
              <a:rPr lang="en-US" dirty="0"/>
              <a:t>In essence patients’ rights present the legal expression of a patients’ </a:t>
            </a:r>
            <a:r>
              <a:rPr lang="en-US" dirty="0" smtClean="0"/>
              <a:t>position </a:t>
            </a:r>
            <a:r>
              <a:rPr lang="en-US" dirty="0"/>
              <a:t>in the health care system which, at the same time shows and explains the </a:t>
            </a:r>
            <a:r>
              <a:rPr lang="en-US" dirty="0" smtClean="0"/>
              <a:t>differences </a:t>
            </a:r>
            <a:r>
              <a:rPr lang="en-US" dirty="0"/>
              <a:t>between the countries</a:t>
            </a:r>
            <a:r>
              <a:rPr lang="en-US" dirty="0" smtClean="0"/>
              <a:t>.</a:t>
            </a:r>
          </a:p>
          <a:p>
            <a:pPr lvl="0"/>
            <a:r>
              <a:rPr lang="en-US" dirty="0" smtClean="0"/>
              <a:t> </a:t>
            </a:r>
            <a:r>
              <a:rPr lang="en-US" dirty="0">
                <a:solidFill>
                  <a:srgbClr val="FF0000"/>
                </a:solidFill>
              </a:rPr>
              <a:t>Patients’ rights are the rights of speciﬁc legal nature. </a:t>
            </a:r>
            <a:endParaRPr lang="en-US" dirty="0" smtClean="0">
              <a:solidFill>
                <a:srgbClr val="FF0000"/>
              </a:solidFill>
            </a:endParaRPr>
          </a:p>
          <a:p>
            <a:pPr lvl="0"/>
            <a:r>
              <a:rPr lang="en-US" dirty="0" smtClean="0"/>
              <a:t>However</a:t>
            </a:r>
            <a:r>
              <a:rPr lang="en-US" dirty="0"/>
              <a:t>, the development of health care systems in developing societies, which encroached increasingly upon the lives of individuals, demanded formulation and codiﬁcation of speciﬁc sets of rules for professional behavior and rights for patients. </a:t>
            </a:r>
          </a:p>
          <a:p>
            <a:pPr lvl="0"/>
            <a:r>
              <a:rPr lang="en-US" dirty="0" smtClean="0"/>
              <a:t>In </a:t>
            </a:r>
            <a:r>
              <a:rPr lang="en-US" dirty="0"/>
              <a:t>particular there was a need for more democratization, protection of privacy, and complaint systems.</a:t>
            </a:r>
          </a:p>
          <a:p>
            <a:endParaRPr lang="en-US" dirty="0"/>
          </a:p>
        </p:txBody>
      </p:sp>
    </p:spTree>
    <p:extLst>
      <p:ext uri="{BB962C8B-B14F-4D97-AF65-F5344CB8AC3E}">
        <p14:creationId xmlns:p14="http://schemas.microsoft.com/office/powerpoint/2010/main" xmlns="" val="2295187361"/>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Rights</a:t>
            </a:r>
            <a:endParaRPr lang="en-US" dirty="0"/>
          </a:p>
        </p:txBody>
      </p:sp>
      <p:sp>
        <p:nvSpPr>
          <p:cNvPr id="3" name="Content Placeholder 2"/>
          <p:cNvSpPr>
            <a:spLocks noGrp="1"/>
          </p:cNvSpPr>
          <p:nvPr>
            <p:ph idx="1"/>
          </p:nvPr>
        </p:nvSpPr>
        <p:spPr/>
        <p:txBody>
          <a:bodyPr>
            <a:normAutofit/>
          </a:bodyPr>
          <a:lstStyle/>
          <a:p>
            <a:r>
              <a:rPr lang="en-US" sz="2400" dirty="0"/>
              <a:t>There is a difference between positive and negative rights. </a:t>
            </a:r>
            <a:endParaRPr lang="en-US" sz="2400" dirty="0" smtClean="0"/>
          </a:p>
          <a:p>
            <a:r>
              <a:rPr lang="en-US" sz="2400" dirty="0" smtClean="0"/>
              <a:t>A </a:t>
            </a:r>
            <a:r>
              <a:rPr lang="en-US" sz="2400" dirty="0"/>
              <a:t>negative right implies a right to non-interference, for example, a right not to be killed. In contrast, positive rights impose positive duties of support or assistance on others. </a:t>
            </a:r>
            <a:endParaRPr lang="en-US" sz="2400" dirty="0" smtClean="0"/>
          </a:p>
          <a:p>
            <a:r>
              <a:rPr lang="en-US" sz="2400" dirty="0" smtClean="0"/>
              <a:t>A </a:t>
            </a:r>
            <a:r>
              <a:rPr lang="en-US" sz="2400" dirty="0"/>
              <a:t>positive right to life imposes the duty to provide proper healthcare and ensure that life is saved. </a:t>
            </a:r>
            <a:endParaRPr lang="en-US" sz="2400" dirty="0" smtClean="0"/>
          </a:p>
          <a:p>
            <a:r>
              <a:rPr lang="en-US" sz="2400" dirty="0" smtClean="0"/>
              <a:t>Only </a:t>
            </a:r>
            <a:r>
              <a:rPr lang="en-US" sz="2400" dirty="0"/>
              <a:t>the person with the right can demand that the duty is performed or can waive that right. </a:t>
            </a:r>
          </a:p>
        </p:txBody>
      </p:sp>
    </p:spTree>
    <p:extLst>
      <p:ext uri="{BB962C8B-B14F-4D97-AF65-F5344CB8AC3E}">
        <p14:creationId xmlns:p14="http://schemas.microsoft.com/office/powerpoint/2010/main" xmlns="" val="2286861487"/>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Absolute rights</a:t>
            </a:r>
            <a:endParaRPr lang="en-US" dirty="0"/>
          </a:p>
        </p:txBody>
      </p:sp>
      <p:sp>
        <p:nvSpPr>
          <p:cNvPr id="3" name="Content Placeholder 2"/>
          <p:cNvSpPr>
            <a:spLocks noGrp="1"/>
          </p:cNvSpPr>
          <p:nvPr>
            <p:ph idx="1"/>
          </p:nvPr>
        </p:nvSpPr>
        <p:spPr>
          <a:xfrm>
            <a:off x="1560396" y="1905000"/>
            <a:ext cx="9148233" cy="4267200"/>
          </a:xfrm>
        </p:spPr>
        <p:txBody>
          <a:bodyPr>
            <a:normAutofit/>
          </a:bodyPr>
          <a:lstStyle/>
          <a:p>
            <a:r>
              <a:rPr lang="en-US" sz="2000" dirty="0"/>
              <a:t>There are very few absolute rights. </a:t>
            </a:r>
            <a:endParaRPr lang="en-US" sz="2000" dirty="0" smtClean="0"/>
          </a:p>
          <a:p>
            <a:r>
              <a:rPr lang="en-US" sz="2000" dirty="0" smtClean="0"/>
              <a:t>An </a:t>
            </a:r>
            <a:r>
              <a:rPr lang="en-US" sz="2000" dirty="0"/>
              <a:t>absolute right is one that may not be justifiably overridden in any circumstances. </a:t>
            </a:r>
            <a:endParaRPr lang="en-US" sz="2000" dirty="0" smtClean="0"/>
          </a:p>
          <a:p>
            <a:r>
              <a:rPr lang="en-US" sz="2000" dirty="0" smtClean="0"/>
              <a:t>What </a:t>
            </a:r>
            <a:r>
              <a:rPr lang="en-US" sz="2000" dirty="0"/>
              <a:t>counts as an absolute right – a right to life? In some countries the death penalty is still used as a form of punishment. </a:t>
            </a:r>
            <a:endParaRPr lang="en-US" sz="2000" dirty="0" smtClean="0"/>
          </a:p>
          <a:p>
            <a:r>
              <a:rPr lang="en-US" sz="2000" dirty="0" smtClean="0"/>
              <a:t>Healthcare </a:t>
            </a:r>
            <a:r>
              <a:rPr lang="en-US" sz="2000" dirty="0"/>
              <a:t>professionals may decide to withdraw life-supporting treatment from a patient whose quality of life is considered extremely poor</a:t>
            </a:r>
            <a:r>
              <a:rPr lang="en-US" sz="2000" dirty="0" smtClean="0"/>
              <a:t>.</a:t>
            </a:r>
          </a:p>
          <a:p>
            <a:r>
              <a:rPr lang="en-US" sz="2000" dirty="0" smtClean="0"/>
              <a:t> </a:t>
            </a:r>
            <a:r>
              <a:rPr lang="en-US" sz="2000" dirty="0"/>
              <a:t>It could be argued that there is no right to a life of intolerable suffering. </a:t>
            </a:r>
            <a:endParaRPr lang="en-US" sz="2000" dirty="0" smtClean="0"/>
          </a:p>
          <a:p>
            <a:r>
              <a:rPr lang="en-US" sz="2000" dirty="0" smtClean="0"/>
              <a:t>There </a:t>
            </a:r>
            <a:r>
              <a:rPr lang="en-US" sz="2000" dirty="0"/>
              <a:t>are also situations where rights conflict, for example, the right to life and the right to </a:t>
            </a:r>
            <a:r>
              <a:rPr lang="en-US" sz="2000" dirty="0" err="1"/>
              <a:t>self-defence</a:t>
            </a:r>
            <a:r>
              <a:rPr lang="en-US" sz="2000" dirty="0"/>
              <a:t>. How and who should determine which right should predominate in such situations? </a:t>
            </a:r>
          </a:p>
        </p:txBody>
      </p:sp>
    </p:spTree>
    <p:extLst>
      <p:ext uri="{BB962C8B-B14F-4D97-AF65-F5344CB8AC3E}">
        <p14:creationId xmlns:p14="http://schemas.microsoft.com/office/powerpoint/2010/main" xmlns="" val="1057419152"/>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Consider the rights of all the characters in the above scenario: </a:t>
            </a:r>
            <a:br>
              <a:rPr lang="en-US" dirty="0"/>
            </a:br>
            <a:endParaRPr lang="en-US" dirty="0"/>
          </a:p>
        </p:txBody>
      </p:sp>
      <p:sp>
        <p:nvSpPr>
          <p:cNvPr id="3" name="Content Placeholder 2"/>
          <p:cNvSpPr>
            <a:spLocks noGrp="1"/>
          </p:cNvSpPr>
          <p:nvPr>
            <p:ph idx="1"/>
          </p:nvPr>
        </p:nvSpPr>
        <p:spPr/>
        <p:txBody>
          <a:bodyPr/>
          <a:lstStyle/>
          <a:p>
            <a:r>
              <a:rPr lang="en-US" sz="2400" dirty="0" smtClean="0"/>
              <a:t>Who </a:t>
            </a:r>
            <a:r>
              <a:rPr lang="en-US" sz="2400" dirty="0"/>
              <a:t>has rights? </a:t>
            </a:r>
          </a:p>
          <a:p>
            <a:r>
              <a:rPr lang="en-US" sz="2400" dirty="0"/>
              <a:t>Why do they have them? </a:t>
            </a:r>
          </a:p>
          <a:p>
            <a:r>
              <a:rPr lang="en-US" sz="2400" dirty="0"/>
              <a:t>What duties does the existence of these rights impose on other people</a:t>
            </a:r>
            <a:r>
              <a:rPr lang="en-US" dirty="0"/>
              <a:t>? </a:t>
            </a:r>
          </a:p>
          <a:p>
            <a:endParaRPr lang="en-US" dirty="0"/>
          </a:p>
        </p:txBody>
      </p:sp>
    </p:spTree>
    <p:extLst>
      <p:ext uri="{BB962C8B-B14F-4D97-AF65-F5344CB8AC3E}">
        <p14:creationId xmlns:p14="http://schemas.microsoft.com/office/powerpoint/2010/main" xmlns="" val="481810022"/>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solidFill>
                  <a:srgbClr val="FF0000"/>
                </a:solidFill>
              </a:rPr>
              <a:t>Answer</a:t>
            </a:r>
            <a:endParaRPr lang="en-US" dirty="0">
              <a:solidFill>
                <a:srgbClr val="FF0000"/>
              </a:solidFill>
            </a:endParaRPr>
          </a:p>
        </p:txBody>
      </p:sp>
      <p:sp>
        <p:nvSpPr>
          <p:cNvPr id="3" name="Content Placeholder 2"/>
          <p:cNvSpPr>
            <a:spLocks noGrp="1"/>
          </p:cNvSpPr>
          <p:nvPr>
            <p:ph idx="1"/>
          </p:nvPr>
        </p:nvSpPr>
        <p:spPr/>
        <p:txBody>
          <a:bodyPr/>
          <a:lstStyle/>
          <a:p>
            <a:r>
              <a:rPr lang="en-US" dirty="0">
                <a:solidFill>
                  <a:srgbClr val="FF0000"/>
                </a:solidFill>
              </a:rPr>
              <a:t>Xavier has a prima facie ‘right to life’. </a:t>
            </a:r>
            <a:r>
              <a:rPr lang="en-US" dirty="0"/>
              <a:t>However, a tragic accident led to deterioration in the quality of his life. The duty of the medical team to provide intensive medical care and support for him has been fulfilled but is proving futile. With the patient incompetent to make a decision about whether the duty to provide medical care should be continued, who should make the decision? The law states that treatment should be provided in a patient’s best interests and that no one has a right to insist on the continuation of futile treatment. </a:t>
            </a:r>
            <a:r>
              <a:rPr lang="en-US" dirty="0">
                <a:solidFill>
                  <a:srgbClr val="FF0000"/>
                </a:solidFill>
              </a:rPr>
              <a:t>Xavier’s family does not have a legal right to insist on treatment. </a:t>
            </a:r>
            <a:endParaRPr lang="sr-Latn-RS" dirty="0" smtClean="0">
              <a:solidFill>
                <a:srgbClr val="FF0000"/>
              </a:solidFill>
            </a:endParaRPr>
          </a:p>
          <a:p>
            <a:r>
              <a:rPr lang="en-US" dirty="0"/>
              <a:t>Xavier’s son also complains about the interference by hospital staff with his right to religious expression. T</a:t>
            </a:r>
            <a:r>
              <a:rPr lang="en-US" dirty="0" smtClean="0"/>
              <a:t>here </a:t>
            </a:r>
            <a:r>
              <a:rPr lang="en-US" dirty="0"/>
              <a:t>is both a legal and moral right to allow people to express their religious, cultural and political beliefs. However, this is not an absolute right and can be out-weighed where the exercise of the right infringes on the rights of others. </a:t>
            </a:r>
            <a:r>
              <a:rPr lang="en-US" dirty="0">
                <a:solidFill>
                  <a:srgbClr val="FF0000"/>
                </a:solidFill>
              </a:rPr>
              <a:t>In this case the constant singing and praying is causing distress to other patients and families on the intensive care unit, which may be an infringement of their rights.</a:t>
            </a:r>
          </a:p>
        </p:txBody>
      </p:sp>
    </p:spTree>
    <p:extLst>
      <p:ext uri="{BB962C8B-B14F-4D97-AF65-F5344CB8AC3E}">
        <p14:creationId xmlns:p14="http://schemas.microsoft.com/office/powerpoint/2010/main" xmlns="" val="1843672088"/>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cap="all" dirty="0"/>
              <a:t>METHODS OF ACHIEVING AND PROTECTING THE RIGHTS OF PATIENTS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702766821"/>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14400" y="2286000"/>
            <a:ext cx="10440987" cy="2667000"/>
          </a:xfrm>
        </p:spPr>
        <p:txBody>
          <a:bodyPr/>
          <a:lstStyle/>
          <a:p>
            <a:r>
              <a:rPr lang="en-US" dirty="0"/>
              <a:t>A patient, who believes that he/she was denied the right to health care, or that some of his/her health care rights were denied through an act of a health </a:t>
            </a:r>
            <a:r>
              <a:rPr lang="en-US" dirty="0" smtClean="0"/>
              <a:t>professional </a:t>
            </a:r>
            <a:r>
              <a:rPr lang="en-US" dirty="0"/>
              <a:t>or health associate, has the right to ﬁle a complaint to the health </a:t>
            </a:r>
            <a:r>
              <a:rPr lang="en-US" dirty="0" smtClean="0"/>
              <a:t>professional </a:t>
            </a:r>
            <a:r>
              <a:rPr lang="en-US" dirty="0"/>
              <a:t>managing the working process or to the director of the health care facility, e.g., the founder of the private practice or the advisor in charge of the protection of patients’ rights </a:t>
            </a:r>
          </a:p>
        </p:txBody>
      </p:sp>
    </p:spTree>
    <p:extLst>
      <p:ext uri="{BB962C8B-B14F-4D97-AF65-F5344CB8AC3E}">
        <p14:creationId xmlns:p14="http://schemas.microsoft.com/office/powerpoint/2010/main" xmlns="" val="1545717542"/>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810" y="1905000"/>
            <a:ext cx="10135790" cy="2667000"/>
          </a:xfrm>
        </p:spPr>
        <p:txBody>
          <a:bodyPr/>
          <a:lstStyle/>
          <a:p>
            <a:r>
              <a:rPr lang="en-US" dirty="0">
                <a:solidFill>
                  <a:srgbClr val="FF0000"/>
                </a:solidFill>
              </a:rPr>
              <a:t>A patient who suffers damage to his/her body through professional error caused by a health professional or a health associate, or whose health deteriorates through professional error, he/she is entitled to the compensation of damage under the general rules of damage liability. </a:t>
            </a:r>
            <a:r>
              <a:rPr lang="en-US" dirty="0"/>
              <a:t>The right to compensation of damage may not be ruled out or limited in advance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833495650"/>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590800"/>
            <a:ext cx="10280228" cy="2667000"/>
          </a:xfrm>
        </p:spPr>
        <p:txBody>
          <a:bodyPr/>
          <a:lstStyle/>
          <a:p>
            <a:pPr lvl="0"/>
            <a:r>
              <a:rPr lang="en-US" dirty="0"/>
              <a:t>The protection of patients’ rights is provided by the local self-government unit, by appointing a person who performs the tasks of an advisor for the protection of patients’ rights and by setting up the health council. </a:t>
            </a:r>
            <a:r>
              <a:rPr lang="en-US" dirty="0" smtClean="0"/>
              <a:t>The </a:t>
            </a:r>
            <a:r>
              <a:rPr lang="en-US" dirty="0"/>
              <a:t>activities of an </a:t>
            </a:r>
            <a:r>
              <a:rPr lang="en-US" dirty="0" smtClean="0"/>
              <a:t>advisor </a:t>
            </a:r>
            <a:r>
              <a:rPr lang="en-US" dirty="0"/>
              <a:t>for the protection of patients’ rights are performed by a lawyer with at least ﬁve years of professional experience and knowledge of health regulations. </a:t>
            </a:r>
            <a:br>
              <a:rPr lang="en-US" dirty="0"/>
            </a:b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822183192"/>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rgbClr val="FF0000"/>
                </a:solidFill>
              </a:rPr>
              <a:t>The patient advisor</a:t>
            </a:r>
          </a:p>
        </p:txBody>
      </p:sp>
      <p:sp>
        <p:nvSpPr>
          <p:cNvPr id="5" name="Content Placeholder 4"/>
          <p:cNvSpPr>
            <a:spLocks noGrp="1"/>
          </p:cNvSpPr>
          <p:nvPr>
            <p:ph idx="1"/>
          </p:nvPr>
        </p:nvSpPr>
        <p:spPr/>
        <p:txBody>
          <a:bodyPr>
            <a:normAutofit/>
          </a:bodyPr>
          <a:lstStyle/>
          <a:p>
            <a:r>
              <a:rPr lang="en-US" sz="2400" dirty="0"/>
              <a:t>The patient advisor performs the activities of patients’ rights protection on complaints ﬁled by patients and provides the necessary information and advice on patients’ rights. </a:t>
            </a:r>
            <a:endParaRPr lang="en-US" sz="2400" dirty="0" smtClean="0"/>
          </a:p>
          <a:p>
            <a:r>
              <a:rPr lang="en-US" sz="2400" dirty="0" smtClean="0"/>
              <a:t>The </a:t>
            </a:r>
            <a:r>
              <a:rPr lang="en-US" sz="2400" dirty="0"/>
              <a:t>patient advisor may perform the tasks for several local self-government units. </a:t>
            </a:r>
            <a:endParaRPr lang="en-US" sz="2400" dirty="0" smtClean="0"/>
          </a:p>
          <a:p>
            <a:r>
              <a:rPr lang="en-US" sz="2400" dirty="0" smtClean="0"/>
              <a:t>The </a:t>
            </a:r>
            <a:r>
              <a:rPr lang="en-US" sz="2400" dirty="0"/>
              <a:t>decision on the organization, ﬁnancing, and working conditions of the patient </a:t>
            </a:r>
            <a:r>
              <a:rPr lang="en-US" sz="2400" dirty="0" smtClean="0"/>
              <a:t>advisor </a:t>
            </a:r>
            <a:r>
              <a:rPr lang="en-US" sz="2400" dirty="0"/>
              <a:t>is adopted by the competent authority in the local self-government unit in </a:t>
            </a:r>
            <a:r>
              <a:rPr lang="en-US" sz="2400" dirty="0" smtClean="0"/>
              <a:t>accordance </a:t>
            </a:r>
            <a:r>
              <a:rPr lang="en-US" sz="2400" dirty="0"/>
              <a:t>with the needs of the patients and health service capacities on the territory of the local government</a:t>
            </a:r>
          </a:p>
        </p:txBody>
      </p:sp>
    </p:spTree>
    <p:extLst>
      <p:ext uri="{BB962C8B-B14F-4D97-AF65-F5344CB8AC3E}">
        <p14:creationId xmlns:p14="http://schemas.microsoft.com/office/powerpoint/2010/main" xmlns="" val="386678628"/>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patient advisor</a:t>
            </a:r>
          </a:p>
        </p:txBody>
      </p:sp>
      <p:sp>
        <p:nvSpPr>
          <p:cNvPr id="3" name="Content Placeholder 2"/>
          <p:cNvSpPr>
            <a:spLocks noGrp="1"/>
          </p:cNvSpPr>
          <p:nvPr>
            <p:ph idx="1"/>
          </p:nvPr>
        </p:nvSpPr>
        <p:spPr/>
        <p:txBody>
          <a:bodyPr/>
          <a:lstStyle/>
          <a:p>
            <a:pPr lvl="0"/>
            <a:r>
              <a:rPr lang="en-US" dirty="0"/>
              <a:t>The patient advisor </a:t>
            </a:r>
            <a:r>
              <a:rPr lang="en-US" dirty="0" smtClean="0"/>
              <a:t>has </a:t>
            </a:r>
            <a:r>
              <a:rPr lang="en-US" dirty="0"/>
              <a:t>an official identiﬁcation, and uses it to identify himself/herself upon the arrival at the health care facility, private practice or other legal entity that performs certain tasks in the health </a:t>
            </a:r>
            <a:r>
              <a:rPr lang="en-US" dirty="0" smtClean="0"/>
              <a:t>sector</a:t>
            </a:r>
          </a:p>
          <a:p>
            <a:pPr lvl="0"/>
            <a:r>
              <a:rPr lang="en-US" dirty="0" smtClean="0"/>
              <a:t> </a:t>
            </a:r>
            <a:r>
              <a:rPr lang="en-US" dirty="0"/>
              <a:t>The form and content of the official identiﬁcation is stipulated by the minister responsible for health. The health care institution, private practice and other legal entities put up, in a visible place, the patient advisor’s name, working hours, as well as the address and the telephone number for the patients to contact them for protecting their rights. </a:t>
            </a:r>
          </a:p>
          <a:p>
            <a:pPr lvl="0"/>
            <a:r>
              <a:rPr lang="en-US" dirty="0" smtClean="0"/>
              <a:t>For </a:t>
            </a:r>
            <a:r>
              <a:rPr lang="en-US" dirty="0"/>
              <a:t>the purpose of ensuring the patient advisor’s efficiency, the health care facility, private practice and legal entities allow the patient advisor access, in the presence of a health professional, to the patient’s medical records that are related to the </a:t>
            </a:r>
            <a:r>
              <a:rPr lang="en-US" dirty="0" smtClean="0"/>
              <a:t>allegations </a:t>
            </a:r>
            <a:r>
              <a:rPr lang="en-US" dirty="0"/>
              <a:t>stated in the complaint. </a:t>
            </a:r>
            <a:endParaRPr lang="en-US" dirty="0" smtClean="0"/>
          </a:p>
          <a:p>
            <a:pPr lvl="0"/>
            <a:r>
              <a:rPr lang="en-US" dirty="0" smtClean="0"/>
              <a:t>They </a:t>
            </a:r>
            <a:r>
              <a:rPr lang="en-US" dirty="0"/>
              <a:t>should deliver, without delay, and no later than ﬁve working days to the patient adviser, at his/her request, all required information, data and opinions in the complaint proceedings.</a:t>
            </a:r>
          </a:p>
          <a:p>
            <a:r>
              <a:rPr lang="en-US" dirty="0"/>
              <a:t> </a:t>
            </a:r>
          </a:p>
          <a:p>
            <a:endParaRPr lang="en-US" dirty="0"/>
          </a:p>
        </p:txBody>
      </p:sp>
    </p:spTree>
    <p:extLst>
      <p:ext uri="{BB962C8B-B14F-4D97-AF65-F5344CB8AC3E}">
        <p14:creationId xmlns:p14="http://schemas.microsoft.com/office/powerpoint/2010/main" xmlns="" val="3663396559"/>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Basic terms used in this law</a:t>
            </a:r>
            <a:endParaRPr lang="en-US" dirty="0"/>
          </a:p>
        </p:txBody>
      </p:sp>
      <p:sp>
        <p:nvSpPr>
          <p:cNvPr id="5" name="Text Placeholder 4"/>
          <p:cNvSpPr>
            <a:spLocks noGrp="1"/>
          </p:cNvSpPr>
          <p:nvPr>
            <p:ph type="body" idx="1"/>
          </p:nvPr>
        </p:nvSpPr>
        <p:spPr/>
        <p:txBody>
          <a:bodyPr/>
          <a:lstStyle/>
          <a:p>
            <a:r>
              <a:rPr lang="sr-Latn-RS" dirty="0" smtClean="0"/>
              <a:t>Patient; Medical measure; child; </a:t>
            </a:r>
            <a:r>
              <a:rPr lang="en-US" dirty="0"/>
              <a:t>the capacity for reasoning of a </a:t>
            </a:r>
            <a:r>
              <a:rPr lang="en-US" dirty="0" smtClean="0"/>
              <a:t>child</a:t>
            </a:r>
            <a:r>
              <a:rPr lang="sr-Latn-RS" dirty="0" smtClean="0"/>
              <a:t>; immediate family member </a:t>
            </a:r>
            <a:endParaRPr lang="en-US" dirty="0"/>
          </a:p>
        </p:txBody>
      </p:sp>
    </p:spTree>
    <p:extLst>
      <p:ext uri="{BB962C8B-B14F-4D97-AF65-F5344CB8AC3E}">
        <p14:creationId xmlns:p14="http://schemas.microsoft.com/office/powerpoint/2010/main" xmlns="" val="808498382"/>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Filing a complaint to the advisor</a:t>
            </a:r>
            <a:endParaRPr lang="en-US" dirty="0">
              <a:solidFill>
                <a:srgbClr val="FF0000"/>
              </a:solidFill>
            </a:endParaRPr>
          </a:p>
        </p:txBody>
      </p:sp>
      <p:sp>
        <p:nvSpPr>
          <p:cNvPr id="3" name="Content Placeholder 2"/>
          <p:cNvSpPr>
            <a:spLocks noGrp="1"/>
          </p:cNvSpPr>
          <p:nvPr>
            <p:ph idx="1"/>
          </p:nvPr>
        </p:nvSpPr>
        <p:spPr/>
        <p:txBody>
          <a:bodyPr>
            <a:normAutofit/>
          </a:bodyPr>
          <a:lstStyle/>
          <a:p>
            <a:pPr lvl="0"/>
            <a:r>
              <a:rPr lang="en-US" sz="2400" dirty="0"/>
              <a:t>The patient, i.e., his/her legal representative may ﬁle a complaint to the patient advisor in writing, or verbally, on the record </a:t>
            </a:r>
          </a:p>
          <a:p>
            <a:pPr lvl="0"/>
            <a:r>
              <a:rPr lang="en-US" sz="2400" dirty="0" smtClean="0"/>
              <a:t>The </a:t>
            </a:r>
            <a:r>
              <a:rPr lang="en-US" sz="2400" dirty="0"/>
              <a:t>patient </a:t>
            </a:r>
            <a:r>
              <a:rPr lang="en-US" sz="2400" dirty="0" smtClean="0"/>
              <a:t>adv</a:t>
            </a:r>
            <a:r>
              <a:rPr lang="en-US" sz="2400" dirty="0"/>
              <a:t>i</a:t>
            </a:r>
            <a:r>
              <a:rPr lang="en-US" sz="2400" dirty="0" smtClean="0"/>
              <a:t>sor </a:t>
            </a:r>
            <a:r>
              <a:rPr lang="en-US" sz="2400" dirty="0"/>
              <a:t>establishes immediately, but no later than ﬁve working days from the date of ﬁling the complaint, all relevant facts and circumstances related to the matters set forth in the complaint. </a:t>
            </a:r>
            <a:endParaRPr lang="en-US" sz="2400" dirty="0" smtClean="0"/>
          </a:p>
          <a:p>
            <a:pPr lvl="0"/>
            <a:r>
              <a:rPr lang="en-US" sz="2400" dirty="0" smtClean="0"/>
              <a:t>After </a:t>
            </a:r>
            <a:r>
              <a:rPr lang="en-US" sz="2400" dirty="0"/>
              <a:t>determining all the relevant facts and circumstances, the patient advisor prepares a report, which he/she immediately, and no later than three working days, submits to the plaintiff.</a:t>
            </a:r>
          </a:p>
        </p:txBody>
      </p:sp>
    </p:spTree>
    <p:extLst>
      <p:ext uri="{BB962C8B-B14F-4D97-AF65-F5344CB8AC3E}">
        <p14:creationId xmlns:p14="http://schemas.microsoft.com/office/powerpoint/2010/main" xmlns="" val="159539046"/>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procedure…</a:t>
            </a:r>
            <a:endParaRPr lang="en-US" dirty="0"/>
          </a:p>
        </p:txBody>
      </p:sp>
      <p:sp>
        <p:nvSpPr>
          <p:cNvPr id="3" name="Content Placeholder 2"/>
          <p:cNvSpPr>
            <a:spLocks noGrp="1"/>
          </p:cNvSpPr>
          <p:nvPr>
            <p:ph idx="1"/>
          </p:nvPr>
        </p:nvSpPr>
        <p:spPr/>
        <p:txBody>
          <a:bodyPr/>
          <a:lstStyle/>
          <a:p>
            <a:pPr lvl="0"/>
            <a:r>
              <a:rPr lang="en-US" dirty="0"/>
              <a:t>The director of the health care institution, i.e., private practice is obliged to provide the patient advisor with the information on procedures and measures taken in connection with the complaint within ﬁve working days upon the receipt of the patient advisor’s report. </a:t>
            </a:r>
            <a:endParaRPr lang="en-US" dirty="0" smtClean="0"/>
          </a:p>
          <a:p>
            <a:pPr lvl="0"/>
            <a:r>
              <a:rPr lang="en-US" dirty="0" smtClean="0"/>
              <a:t>The </a:t>
            </a:r>
            <a:r>
              <a:rPr lang="en-US" dirty="0"/>
              <a:t>plaintiff, who is dissatisﬁed with the patient advisor’s report may, in accordance with the law, refer to the health council, health </a:t>
            </a:r>
            <a:r>
              <a:rPr lang="en-US" dirty="0" smtClean="0"/>
              <a:t>inspection</a:t>
            </a:r>
            <a:r>
              <a:rPr lang="en-US" dirty="0"/>
              <a:t>, i.e., the competent authority of the health insurance organization which insured the patient. </a:t>
            </a:r>
            <a:endParaRPr lang="en-US" dirty="0" smtClean="0"/>
          </a:p>
          <a:p>
            <a:pPr lvl="0"/>
            <a:r>
              <a:rPr lang="en-US" dirty="0" smtClean="0"/>
              <a:t>The </a:t>
            </a:r>
            <a:r>
              <a:rPr lang="en-US" dirty="0"/>
              <a:t>patient advisor submits a monthly report on complaints lodged to the director of the health care facility for his/her information taking certain steps within his/her competence. </a:t>
            </a:r>
            <a:endParaRPr lang="en-US" dirty="0" smtClean="0"/>
          </a:p>
          <a:p>
            <a:pPr lvl="0"/>
            <a:r>
              <a:rPr lang="en-US" dirty="0" smtClean="0"/>
              <a:t>The </a:t>
            </a:r>
            <a:r>
              <a:rPr lang="en-US" dirty="0"/>
              <a:t>patient advisor submits quarterly, biannual and annual reports to the health council. </a:t>
            </a:r>
            <a:endParaRPr lang="en-US" dirty="0" smtClean="0"/>
          </a:p>
          <a:p>
            <a:pPr lvl="0"/>
            <a:r>
              <a:rPr lang="en-US" dirty="0" smtClean="0"/>
              <a:t>The </a:t>
            </a:r>
            <a:r>
              <a:rPr lang="en-US" dirty="0"/>
              <a:t>Minister of Health prescribes the manner, the action on the complaint, the form and the content of the record, and patient </a:t>
            </a:r>
            <a:r>
              <a:rPr lang="en-US" dirty="0" smtClean="0"/>
              <a:t>advisor </a:t>
            </a:r>
            <a:r>
              <a:rPr lang="en-US" dirty="0"/>
              <a:t>report.</a:t>
            </a:r>
          </a:p>
          <a:p>
            <a:endParaRPr lang="en-US" dirty="0"/>
          </a:p>
        </p:txBody>
      </p:sp>
    </p:spTree>
    <p:extLst>
      <p:ext uri="{BB962C8B-B14F-4D97-AF65-F5344CB8AC3E}">
        <p14:creationId xmlns:p14="http://schemas.microsoft.com/office/powerpoint/2010/main" xmlns="" val="1280738221"/>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rgbClr val="FF0000"/>
                </a:solidFill>
              </a:rPr>
              <a:t>The health council</a:t>
            </a:r>
            <a:r>
              <a:rPr lang="en-US" dirty="0"/>
              <a:t>, set up in the local self-government unit, also performs certain tasks in the ﬁeld of patients’ rights in accordance with the law on local self- government units, in addition to the tasks provided by the </a:t>
            </a:r>
            <a:r>
              <a:rPr lang="en-US" dirty="0" smtClean="0"/>
              <a:t>statute</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244109960"/>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Tasks of the health council by the decision </a:t>
            </a:r>
            <a:r>
              <a:rPr lang="en-US" dirty="0"/>
              <a:t>of the local self-government unit</a:t>
            </a:r>
          </a:p>
        </p:txBody>
      </p:sp>
      <p:sp>
        <p:nvSpPr>
          <p:cNvPr id="5" name="Content Placeholder 4"/>
          <p:cNvSpPr>
            <a:spLocks noGrp="1"/>
          </p:cNvSpPr>
          <p:nvPr>
            <p:ph idx="1"/>
          </p:nvPr>
        </p:nvSpPr>
        <p:spPr/>
        <p:txBody>
          <a:bodyPr>
            <a:noAutofit/>
          </a:bodyPr>
          <a:lstStyle/>
          <a:p>
            <a:pPr marL="342900" indent="-342900">
              <a:buFont typeface="+mj-lt"/>
              <a:buAutoNum type="arabicPeriod"/>
            </a:pPr>
            <a:r>
              <a:rPr lang="en-US" sz="1900" dirty="0"/>
              <a:t> </a:t>
            </a:r>
            <a:r>
              <a:rPr lang="en-US" sz="1900" dirty="0" smtClean="0"/>
              <a:t>reviewing </a:t>
            </a:r>
            <a:r>
              <a:rPr lang="en-US" sz="1900" dirty="0"/>
              <a:t>the complaints about the violation of individual rights of patients on the basis of the collected and submitted evidence and established facts;</a:t>
            </a:r>
          </a:p>
          <a:p>
            <a:pPr marL="342900" lvl="0" indent="-342900">
              <a:buFont typeface="+mj-lt"/>
              <a:buAutoNum type="arabicPeriod"/>
            </a:pPr>
            <a:r>
              <a:rPr lang="en-US" sz="1900" dirty="0"/>
              <a:t>informing the plaintiff and the director of the health care facility, i.e., the founder of private practice the complaint refers to and giving appropriate </a:t>
            </a:r>
            <a:r>
              <a:rPr lang="en-US" sz="1900" dirty="0" smtClean="0"/>
              <a:t>recommendations</a:t>
            </a:r>
            <a:r>
              <a:rPr lang="en-US" sz="1900" dirty="0"/>
              <a:t>;</a:t>
            </a:r>
          </a:p>
          <a:p>
            <a:pPr marL="342900" lvl="0" indent="-342900">
              <a:buFont typeface="+mj-lt"/>
              <a:buAutoNum type="arabicPeriod"/>
            </a:pPr>
            <a:r>
              <a:rPr lang="en-US" sz="1900" dirty="0"/>
              <a:t>considering the reports of the patient advisor, monitoring the exercising of patients’ rights on the territory of the local self-government, and proposing </a:t>
            </a:r>
            <a:r>
              <a:rPr lang="en-US" sz="1900" dirty="0" smtClean="0"/>
              <a:t>measures </a:t>
            </a:r>
            <a:r>
              <a:rPr lang="en-US" sz="1900" dirty="0"/>
              <a:t>to protect and promote the rights of patients;</a:t>
            </a:r>
          </a:p>
          <a:p>
            <a:pPr marL="342900" lvl="0" indent="-342900">
              <a:buFont typeface="+mj-lt"/>
              <a:buAutoNum type="arabicPeriod"/>
            </a:pPr>
            <a:r>
              <a:rPr lang="en-US" sz="1900" dirty="0"/>
              <a:t>submitting an annual report on its activities and steps taken to protect the rights of patients to the competent authority of the local self-government;</a:t>
            </a:r>
          </a:p>
          <a:p>
            <a:pPr marL="342900" lvl="0" indent="-342900">
              <a:buFont typeface="+mj-lt"/>
              <a:buAutoNum type="arabicPeriod"/>
            </a:pPr>
            <a:r>
              <a:rPr lang="en-US" sz="1900" dirty="0"/>
              <a:t>submitting the report to the Ministry of health and the administration authority responsible for health;</a:t>
            </a:r>
          </a:p>
          <a:p>
            <a:pPr marL="342900" indent="-342900">
              <a:buFont typeface="+mj-lt"/>
              <a:buAutoNum type="arabicPeriod"/>
            </a:pPr>
            <a:r>
              <a:rPr lang="en-US" sz="1900" dirty="0"/>
              <a:t>for the purposes of information and ensuring necessary cooperation the report will be submitted to the ombudsman </a:t>
            </a:r>
          </a:p>
        </p:txBody>
      </p:sp>
    </p:spTree>
    <p:extLst>
      <p:ext uri="{BB962C8B-B14F-4D97-AF65-F5344CB8AC3E}">
        <p14:creationId xmlns:p14="http://schemas.microsoft.com/office/powerpoint/2010/main" xmlns="" val="3853732205"/>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143000" y="1600200"/>
            <a:ext cx="10210800" cy="2667000"/>
          </a:xfrm>
        </p:spPr>
        <p:txBody>
          <a:bodyPr/>
          <a:lstStyle/>
          <a:p>
            <a:r>
              <a:rPr lang="en-US" sz="2800" dirty="0">
                <a:solidFill>
                  <a:srgbClr val="FF0000"/>
                </a:solidFill>
              </a:rPr>
              <a:t>Besides the representatives of the local self-government, the health council is made up of the representatives of civic associations of patients and health care facilities </a:t>
            </a:r>
            <a:r>
              <a:rPr lang="en-US" sz="2800" dirty="0"/>
              <a:t>on the territory of the local self-government, as well as the relevant branch of the HIF. </a:t>
            </a:r>
            <a:br>
              <a:rPr lang="en-US" sz="2800" dirty="0"/>
            </a:br>
            <a:r>
              <a:rPr lang="en-US" sz="2800" dirty="0" smtClean="0"/>
              <a:t>The </a:t>
            </a:r>
            <a:r>
              <a:rPr lang="en-US" sz="2800" dirty="0"/>
              <a:t>patient advisor and the members of the health council act in </a:t>
            </a:r>
            <a:r>
              <a:rPr lang="en-US" sz="2800" dirty="0" smtClean="0"/>
              <a:t>accordance </a:t>
            </a:r>
            <a:r>
              <a:rPr lang="en-US" sz="2800" dirty="0"/>
              <a:t>with the regulations governing the protection of data of persons</a:t>
            </a:r>
          </a:p>
        </p:txBody>
      </p:sp>
    </p:spTree>
    <p:extLst>
      <p:ext uri="{BB962C8B-B14F-4D97-AF65-F5344CB8AC3E}">
        <p14:creationId xmlns:p14="http://schemas.microsoft.com/office/powerpoint/2010/main" xmlns="" val="2265833231"/>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FF0000"/>
                </a:solidFill>
              </a:rPr>
              <a:t>Case 2</a:t>
            </a:r>
            <a:endParaRPr lang="en-US" dirty="0">
              <a:solidFill>
                <a:srgbClr val="FF0000"/>
              </a:solidFill>
            </a:endParaRPr>
          </a:p>
        </p:txBody>
      </p:sp>
      <p:sp>
        <p:nvSpPr>
          <p:cNvPr id="5" name="Content Placeholder 4"/>
          <p:cNvSpPr>
            <a:spLocks noGrp="1"/>
          </p:cNvSpPr>
          <p:nvPr>
            <p:ph idx="1"/>
          </p:nvPr>
        </p:nvSpPr>
        <p:spPr/>
        <p:txBody>
          <a:bodyPr>
            <a:normAutofit/>
          </a:bodyPr>
          <a:lstStyle/>
          <a:p>
            <a:r>
              <a:rPr lang="en-US" sz="2000" i="1" dirty="0"/>
              <a:t>You are doing a home visit with the hospice nurse to a patient, </a:t>
            </a:r>
            <a:r>
              <a:rPr lang="en-US" sz="2000" i="1" dirty="0" err="1"/>
              <a:t>Rosamund</a:t>
            </a:r>
            <a:r>
              <a:rPr lang="en-US" sz="2000" i="1" dirty="0"/>
              <a:t>, who has advanced metastatic pancreatic cancer. You have been asked to visit with the hospice nurse to provide support to the patient whilst difficult decisions are discussed. You are aware that the patient has recently refused to see both the gastroenterology consultant and the oncologist as she feels that they were very abrupt and dismissive of her feelings when discussing completion of a Do Not Attempt Resuscitation form. The patient is evidently distressed and angry at both of the professionals. You suspect that she is subconsciously pushing the professionals away as she is having difficulty coming to terms with her prognosis. </a:t>
            </a:r>
          </a:p>
          <a:p>
            <a:r>
              <a:rPr lang="en-US" sz="2000" i="1" dirty="0"/>
              <a:t>When you arrive the first thing </a:t>
            </a:r>
            <a:r>
              <a:rPr lang="en-US" sz="2000" i="1" dirty="0" err="1"/>
              <a:t>Rosamund</a:t>
            </a:r>
            <a:r>
              <a:rPr lang="en-US" sz="2000" i="1" dirty="0"/>
              <a:t> asks is how she can go about making a formal complaint about her gastroenterologist and oncologist.</a:t>
            </a:r>
          </a:p>
        </p:txBody>
      </p:sp>
    </p:spTree>
    <p:extLst>
      <p:ext uri="{BB962C8B-B14F-4D97-AF65-F5344CB8AC3E}">
        <p14:creationId xmlns:p14="http://schemas.microsoft.com/office/powerpoint/2010/main" xmlns="" val="2274544464"/>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sz="2400" dirty="0"/>
          </a:p>
          <a:p>
            <a:r>
              <a:rPr lang="en-US" sz="2400" dirty="0"/>
              <a:t>How can patients make a complaint? </a:t>
            </a:r>
          </a:p>
          <a:p>
            <a:r>
              <a:rPr lang="en-US" sz="2400" dirty="0"/>
              <a:t>What is the most common reason for complaints occurring? </a:t>
            </a:r>
          </a:p>
          <a:p>
            <a:r>
              <a:rPr lang="en-US" sz="2400" dirty="0"/>
              <a:t>What should you do if a complaint is made against you?</a:t>
            </a:r>
          </a:p>
          <a:p>
            <a:endParaRPr lang="en-US" dirty="0"/>
          </a:p>
        </p:txBody>
      </p:sp>
    </p:spTree>
    <p:extLst>
      <p:ext uri="{BB962C8B-B14F-4D97-AF65-F5344CB8AC3E}">
        <p14:creationId xmlns:p14="http://schemas.microsoft.com/office/powerpoint/2010/main" xmlns="" val="3530312598"/>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p:txBody>
          <a:bodyPr>
            <a:normAutofit/>
          </a:bodyPr>
          <a:lstStyle/>
          <a:p>
            <a:r>
              <a:rPr lang="en-US" sz="2000" dirty="0"/>
              <a:t>It is inevitable that every doctor will receive a complaint at some point throughout their career. Complaints are usually made following a breakdown in communication between medical staff and the patient or their families, rather than as a result of a clinical mistake. The breakdown in communication can happen for many reasons, including fear, pain and lack of explanation or empathy. Illness can be a frightening experience, and hospitals, medical investigations and procedures are often mysterious to lay people. Sometimes complaints are not directed against a specific individual but rather due to frustrations over waiting lists, poor facilities or refusal to fund treatment. </a:t>
            </a:r>
          </a:p>
          <a:p>
            <a:r>
              <a:rPr lang="en-US" sz="2000" dirty="0" smtClean="0"/>
              <a:t>Patients </a:t>
            </a:r>
            <a:r>
              <a:rPr lang="en-US" sz="2000" dirty="0"/>
              <a:t>are first of all encouraged to complain at the local level to the practice manager of a GP practice or the Patient </a:t>
            </a:r>
            <a:r>
              <a:rPr lang="en-US" sz="2000" dirty="0" smtClean="0"/>
              <a:t>Advisor, and further on following complaint procedure</a:t>
            </a:r>
          </a:p>
        </p:txBody>
      </p:sp>
    </p:spTree>
    <p:extLst>
      <p:ext uri="{BB962C8B-B14F-4D97-AF65-F5344CB8AC3E}">
        <p14:creationId xmlns:p14="http://schemas.microsoft.com/office/powerpoint/2010/main" xmlns="" val="2959453144"/>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p:txBody>
          <a:bodyPr>
            <a:normAutofit/>
          </a:bodyPr>
          <a:lstStyle/>
          <a:p>
            <a:r>
              <a:rPr lang="en-US" sz="2000" dirty="0"/>
              <a:t>In the first instance, doctors who receive a complaint should seek advice from their consultant or practice complaints lead. </a:t>
            </a:r>
            <a:endParaRPr lang="en-US" sz="2000" dirty="0" smtClean="0"/>
          </a:p>
          <a:p>
            <a:r>
              <a:rPr lang="en-US" sz="2000" dirty="0" smtClean="0"/>
              <a:t>Receipt </a:t>
            </a:r>
            <a:r>
              <a:rPr lang="en-US" sz="2000" dirty="0"/>
              <a:t>of the complaint should be acknowledged within 48 hours to give the patient assurance that their complaint has been received and is being investigated. A more formal response should then be given as soon as possible</a:t>
            </a:r>
            <a:r>
              <a:rPr lang="en-US" sz="2000" dirty="0" smtClean="0"/>
              <a:t>.</a:t>
            </a:r>
          </a:p>
          <a:p>
            <a:r>
              <a:rPr lang="en-US" sz="2000" dirty="0" smtClean="0"/>
              <a:t> </a:t>
            </a:r>
            <a:r>
              <a:rPr lang="en-US" sz="2000" dirty="0"/>
              <a:t>This should include objective details of what happened, and where feasible, the patient should be invited to have a face-to-face discussion. </a:t>
            </a:r>
            <a:endParaRPr lang="en-US" sz="2000" dirty="0" smtClean="0"/>
          </a:p>
          <a:p>
            <a:r>
              <a:rPr lang="en-US" sz="2000" dirty="0" smtClean="0"/>
              <a:t>An </a:t>
            </a:r>
            <a:r>
              <a:rPr lang="en-US" sz="2000" dirty="0"/>
              <a:t>apology to the patient is not seen as an admission of liability but is important and should be given whenever appropriate</a:t>
            </a:r>
            <a:r>
              <a:rPr lang="en-US" sz="2000" dirty="0" smtClean="0"/>
              <a:t>.</a:t>
            </a:r>
          </a:p>
          <a:p>
            <a:r>
              <a:rPr lang="en-US" sz="2000" dirty="0" smtClean="0"/>
              <a:t> </a:t>
            </a:r>
            <a:r>
              <a:rPr lang="en-US" sz="2000" dirty="0"/>
              <a:t>The doctor’s medical </a:t>
            </a:r>
            <a:r>
              <a:rPr lang="en-US" sz="2000" dirty="0" smtClean="0"/>
              <a:t>chamber - </a:t>
            </a:r>
            <a:r>
              <a:rPr lang="en-US" sz="2000" dirty="0" err="1" smtClean="0"/>
              <a:t>defence</a:t>
            </a:r>
            <a:r>
              <a:rPr lang="en-US" sz="2000" dirty="0" smtClean="0"/>
              <a:t> </a:t>
            </a:r>
            <a:r>
              <a:rPr lang="en-US" sz="2000" dirty="0" err="1"/>
              <a:t>organisation</a:t>
            </a:r>
            <a:r>
              <a:rPr lang="en-US" sz="2000" dirty="0"/>
              <a:t> can be contacted for advice and is also able to review written responses to complaints and provide legal and emotional support to doctors involved in the complaint.</a:t>
            </a:r>
          </a:p>
        </p:txBody>
      </p:sp>
    </p:spTree>
    <p:extLst>
      <p:ext uri="{BB962C8B-B14F-4D97-AF65-F5344CB8AC3E}">
        <p14:creationId xmlns:p14="http://schemas.microsoft.com/office/powerpoint/2010/main" xmlns="" val="2439297037"/>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Key points</a:t>
            </a:r>
            <a:endParaRPr lang="en-US" dirty="0">
              <a:solidFill>
                <a:srgbClr val="FF0000"/>
              </a:solidFill>
            </a:endParaRPr>
          </a:p>
        </p:txBody>
      </p:sp>
      <p:sp>
        <p:nvSpPr>
          <p:cNvPr id="3" name="Content Placeholder 2"/>
          <p:cNvSpPr>
            <a:spLocks noGrp="1"/>
          </p:cNvSpPr>
          <p:nvPr>
            <p:ph idx="1"/>
          </p:nvPr>
        </p:nvSpPr>
        <p:spPr/>
        <p:txBody>
          <a:bodyPr/>
          <a:lstStyle/>
          <a:p>
            <a:endParaRPr lang="en-US" dirty="0"/>
          </a:p>
          <a:p>
            <a:r>
              <a:rPr lang="en-US" sz="2400" dirty="0">
                <a:solidFill>
                  <a:srgbClr val="FF0000"/>
                </a:solidFill>
              </a:rPr>
              <a:t>Most complaints are due to a breakdown in communication. </a:t>
            </a:r>
          </a:p>
          <a:p>
            <a:r>
              <a:rPr lang="en-US" sz="2400" dirty="0"/>
              <a:t>• All doctors need to be registered with a medical </a:t>
            </a:r>
            <a:r>
              <a:rPr lang="en-US" sz="2400" dirty="0" smtClean="0"/>
              <a:t>chamber </a:t>
            </a:r>
            <a:r>
              <a:rPr lang="en-US" sz="2400" dirty="0"/>
              <a:t>in case they make a mistake. </a:t>
            </a:r>
          </a:p>
          <a:p>
            <a:r>
              <a:rPr lang="en-US" sz="2400" dirty="0"/>
              <a:t>• Senior colleagues, GP practice complaint leads and medical </a:t>
            </a:r>
            <a:r>
              <a:rPr lang="en-US" sz="2400" dirty="0" err="1"/>
              <a:t>defence</a:t>
            </a:r>
            <a:r>
              <a:rPr lang="en-US" sz="2400" dirty="0"/>
              <a:t> </a:t>
            </a:r>
            <a:r>
              <a:rPr lang="en-US" sz="2400" dirty="0" err="1"/>
              <a:t>organisations</a:t>
            </a:r>
            <a:r>
              <a:rPr lang="en-US" sz="2400" dirty="0"/>
              <a:t> can provide practical and emotional support.</a:t>
            </a:r>
          </a:p>
          <a:p>
            <a:r>
              <a:rPr lang="en-US" dirty="0"/>
              <a:t>	</a:t>
            </a:r>
          </a:p>
          <a:p>
            <a:endParaRPr lang="en-US" dirty="0"/>
          </a:p>
        </p:txBody>
      </p:sp>
    </p:spTree>
    <p:extLst>
      <p:ext uri="{BB962C8B-B14F-4D97-AF65-F5344CB8AC3E}">
        <p14:creationId xmlns:p14="http://schemas.microsoft.com/office/powerpoint/2010/main" xmlns="" val="3472854335"/>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37594" y="2209800"/>
            <a:ext cx="9146383" cy="2667000"/>
          </a:xfrm>
        </p:spPr>
        <p:txBody>
          <a:bodyPr/>
          <a:lstStyle/>
          <a:p>
            <a:r>
              <a:rPr lang="sr-Latn-RS" dirty="0" smtClean="0">
                <a:solidFill>
                  <a:srgbClr val="FF0000"/>
                </a:solidFill>
              </a:rPr>
              <a:t>PATIENT</a:t>
            </a:r>
            <a:r>
              <a:rPr lang="en-US" dirty="0" smtClean="0">
                <a:solidFill>
                  <a:srgbClr val="FF0000"/>
                </a:solidFill>
              </a:rPr>
              <a:t> </a:t>
            </a:r>
            <a:r>
              <a:rPr lang="en-US" dirty="0" smtClean="0"/>
              <a:t>is </a:t>
            </a:r>
            <a:r>
              <a:rPr lang="en-US" dirty="0"/>
              <a:t>a person</a:t>
            </a:r>
            <a:r>
              <a:rPr lang="sr-Latn-RS" dirty="0" smtClean="0"/>
              <a:t>:</a:t>
            </a:r>
            <a:r>
              <a:rPr lang="en-US" dirty="0" smtClean="0"/>
              <a:t>sick </a:t>
            </a:r>
            <a:r>
              <a:rPr lang="en-US" dirty="0"/>
              <a:t>or healthy, </a:t>
            </a:r>
            <a:r>
              <a:rPr lang="sr-Latn-RS" dirty="0"/>
              <a:t/>
            </a:r>
            <a:br>
              <a:rPr lang="sr-Latn-RS" dirty="0"/>
            </a:br>
            <a:r>
              <a:rPr lang="en-US" dirty="0"/>
              <a:t>who requests or is provided with health services for the purpose of preserving and improving health, preventing, suppressing and early detection of diseases, injuries and other health disorders and timely and effective treatment and rehabilitation</a:t>
            </a:r>
            <a:br>
              <a:rPr lang="en-US" dirty="0"/>
            </a:br>
            <a:endParaRPr lang="en-US" dirty="0"/>
          </a:p>
        </p:txBody>
      </p:sp>
      <p:sp>
        <p:nvSpPr>
          <p:cNvPr id="6" name="Text Placeholder 5"/>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031681306"/>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The Physician-Patient Relationship in Speciﬁc Terms</a:t>
            </a:r>
          </a:p>
        </p:txBody>
      </p:sp>
      <p:sp>
        <p:nvSpPr>
          <p:cNvPr id="5" name="Text Placeholder 4"/>
          <p:cNvSpPr>
            <a:spLocks noGrp="1"/>
          </p:cNvSpPr>
          <p:nvPr>
            <p:ph type="body" idx="1"/>
          </p:nvPr>
        </p:nvSpPr>
        <p:spPr/>
        <p:txBody>
          <a:bodyPr/>
          <a:lstStyle/>
          <a:p>
            <a:r>
              <a:rPr lang="en-US" dirty="0" smtClean="0"/>
              <a:t>Minor patient and Dying patient</a:t>
            </a:r>
            <a:endParaRPr lang="en-US" dirty="0"/>
          </a:p>
        </p:txBody>
      </p:sp>
    </p:spTree>
    <p:extLst>
      <p:ext uri="{BB962C8B-B14F-4D97-AF65-F5344CB8AC3E}">
        <p14:creationId xmlns:p14="http://schemas.microsoft.com/office/powerpoint/2010/main" xmlns="" val="787934509"/>
      </p:ext>
    </p:extLst>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minor </a:t>
            </a:r>
            <a:r>
              <a:rPr lang="en-US" dirty="0" smtClean="0"/>
              <a:t>patient</a:t>
            </a:r>
            <a:endParaRPr lang="en-US" dirty="0"/>
          </a:p>
        </p:txBody>
      </p:sp>
      <p:sp>
        <p:nvSpPr>
          <p:cNvPr id="5" name="Content Placeholder 4"/>
          <p:cNvSpPr>
            <a:spLocks noGrp="1"/>
          </p:cNvSpPr>
          <p:nvPr>
            <p:ph idx="1"/>
          </p:nvPr>
        </p:nvSpPr>
        <p:spPr/>
        <p:txBody>
          <a:bodyPr>
            <a:normAutofit/>
          </a:bodyPr>
          <a:lstStyle/>
          <a:p>
            <a:pPr lvl="0"/>
            <a:r>
              <a:rPr lang="en-US" sz="2000" dirty="0"/>
              <a:t>The minor patient’s status is in the ﬁrst place derived from civil law </a:t>
            </a:r>
            <a:endParaRPr lang="en-US" sz="2000" dirty="0" smtClean="0"/>
          </a:p>
          <a:p>
            <a:pPr lvl="0"/>
            <a:r>
              <a:rPr lang="en-US" sz="2000" dirty="0" smtClean="0"/>
              <a:t>Namely</a:t>
            </a:r>
            <a:r>
              <a:rPr lang="en-US" sz="2000" dirty="0"/>
              <a:t>, the important issues for minor patients are the categories of </a:t>
            </a:r>
            <a:r>
              <a:rPr lang="en-US" sz="2000" dirty="0" smtClean="0"/>
              <a:t>capacity </a:t>
            </a:r>
            <a:r>
              <a:rPr lang="en-US" sz="2000" dirty="0"/>
              <a:t>in general and special capacity related to health care. </a:t>
            </a:r>
            <a:endParaRPr lang="en-US" sz="2000" dirty="0" smtClean="0"/>
          </a:p>
          <a:p>
            <a:pPr lvl="0"/>
            <a:r>
              <a:rPr lang="en-US" sz="2000" dirty="0" smtClean="0">
                <a:solidFill>
                  <a:srgbClr val="FF0000"/>
                </a:solidFill>
              </a:rPr>
              <a:t>According </a:t>
            </a:r>
            <a:r>
              <a:rPr lang="en-US" sz="2000" dirty="0">
                <a:solidFill>
                  <a:srgbClr val="FF0000"/>
                </a:solidFill>
              </a:rPr>
              <a:t>to Serbian law, the age of majority is acquired by reaching 18 years of </a:t>
            </a:r>
            <a:r>
              <a:rPr lang="en-US" sz="2000" dirty="0" smtClean="0">
                <a:solidFill>
                  <a:srgbClr val="FF0000"/>
                </a:solidFill>
              </a:rPr>
              <a:t>age.</a:t>
            </a:r>
            <a:endParaRPr lang="en-US" sz="2000" baseline="30000" dirty="0">
              <a:solidFill>
                <a:srgbClr val="FF0000"/>
              </a:solidFill>
            </a:endParaRPr>
          </a:p>
          <a:p>
            <a:pPr lvl="0"/>
            <a:r>
              <a:rPr lang="en-US" sz="2000" dirty="0" smtClean="0"/>
              <a:t>Full </a:t>
            </a:r>
            <a:r>
              <a:rPr lang="en-US" sz="2000" dirty="0"/>
              <a:t>business </a:t>
            </a:r>
            <a:r>
              <a:rPr lang="en-US" sz="2000" dirty="0" smtClean="0"/>
              <a:t>capacity </a:t>
            </a:r>
            <a:r>
              <a:rPr lang="en-US" sz="2000" dirty="0"/>
              <a:t>is acquired by the age of majority and by concluding marriage with the court permission before reaching the age of majority. </a:t>
            </a:r>
            <a:endParaRPr lang="en-US" sz="2000" dirty="0" smtClean="0"/>
          </a:p>
          <a:p>
            <a:pPr lvl="0"/>
            <a:r>
              <a:rPr lang="en-US" sz="2000" dirty="0" smtClean="0"/>
              <a:t>The </a:t>
            </a:r>
            <a:r>
              <a:rPr lang="en-US" sz="2000" dirty="0"/>
              <a:t>court may also allow for the acquiring of </a:t>
            </a:r>
            <a:r>
              <a:rPr lang="en-US" sz="2000" dirty="0">
                <a:solidFill>
                  <a:srgbClr val="FF0000"/>
                </a:solidFill>
              </a:rPr>
              <a:t>full business capacity of a person under age who has reached 16 years of age, </a:t>
            </a:r>
            <a:r>
              <a:rPr lang="en-US" sz="2000" dirty="0"/>
              <a:t>who has become a parent and who has reached physical and mental maturity necessary for independent care of themselves, their rights and interests. </a:t>
            </a:r>
          </a:p>
        </p:txBody>
      </p:sp>
    </p:spTree>
    <p:extLst>
      <p:ext uri="{BB962C8B-B14F-4D97-AF65-F5344CB8AC3E}">
        <p14:creationId xmlns:p14="http://schemas.microsoft.com/office/powerpoint/2010/main" xmlns="" val="3237961054"/>
      </p:ext>
    </p:extLst>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Child’s rights</a:t>
            </a:r>
            <a:endParaRPr lang="en-US" dirty="0"/>
          </a:p>
        </p:txBody>
      </p:sp>
      <p:sp>
        <p:nvSpPr>
          <p:cNvPr id="3" name="Content Placeholder 2"/>
          <p:cNvSpPr>
            <a:spLocks noGrp="1"/>
          </p:cNvSpPr>
          <p:nvPr>
            <p:ph idx="1"/>
          </p:nvPr>
        </p:nvSpPr>
        <p:spPr>
          <a:xfrm>
            <a:off x="609600" y="1752600"/>
            <a:ext cx="11429999" cy="4724400"/>
          </a:xfrm>
        </p:spPr>
        <p:txBody>
          <a:bodyPr>
            <a:normAutofit fontScale="92500" lnSpcReduction="10000"/>
          </a:bodyPr>
          <a:lstStyle/>
          <a:p>
            <a:pPr lvl="0"/>
            <a:r>
              <a:rPr lang="en-US" sz="2200" dirty="0"/>
              <a:t>Business capacity includes young and senior minors. </a:t>
            </a:r>
            <a:endParaRPr lang="en-US" sz="2200" dirty="0" smtClean="0"/>
          </a:p>
          <a:p>
            <a:pPr lvl="0"/>
            <a:r>
              <a:rPr lang="en-US" sz="2200" dirty="0" smtClean="0"/>
              <a:t>A </a:t>
            </a:r>
            <a:r>
              <a:rPr lang="en-US" sz="2200" dirty="0"/>
              <a:t>child who has reached 7 years of age (young minor) may undertake legal operations of small </a:t>
            </a:r>
            <a:r>
              <a:rPr lang="en-US" sz="2200" dirty="0" smtClean="0"/>
              <a:t>signiﬁcance </a:t>
            </a:r>
            <a:r>
              <a:rPr lang="en-US" sz="2200" dirty="0"/>
              <a:t>and legal operations whereby he/she acquires exclusive </a:t>
            </a:r>
            <a:r>
              <a:rPr lang="en-US" sz="2200" dirty="0" smtClean="0"/>
              <a:t>rights.</a:t>
            </a:r>
            <a:endParaRPr lang="en-US" sz="2200" baseline="30000" dirty="0"/>
          </a:p>
          <a:p>
            <a:pPr lvl="0"/>
            <a:r>
              <a:rPr lang="en-US" sz="2200" dirty="0" smtClean="0"/>
              <a:t> </a:t>
            </a:r>
            <a:r>
              <a:rPr lang="en-US" sz="2200" dirty="0"/>
              <a:t>A child who has reached 14 years of age (senior minor) may undertake, in addition to referred legal operations, all other legal operations with prior or subsequent consent of their parents. </a:t>
            </a:r>
            <a:endParaRPr lang="en-US" sz="2200" dirty="0" smtClean="0"/>
          </a:p>
          <a:p>
            <a:pPr lvl="0"/>
            <a:r>
              <a:rPr lang="en-US" sz="2200" dirty="0" smtClean="0"/>
              <a:t>A </a:t>
            </a:r>
            <a:r>
              <a:rPr lang="en-US" sz="2200" dirty="0"/>
              <a:t>child who has reached 15 years of age has the right to undertake legal operations by which he/she manages and disposes of his/her income or income acquired by their own work. </a:t>
            </a:r>
            <a:endParaRPr lang="en-US" sz="2200" dirty="0" smtClean="0"/>
          </a:p>
          <a:p>
            <a:pPr lvl="0"/>
            <a:r>
              <a:rPr lang="en-US" sz="2200" dirty="0" smtClean="0">
                <a:solidFill>
                  <a:srgbClr val="FF0000"/>
                </a:solidFill>
              </a:rPr>
              <a:t>A </a:t>
            </a:r>
            <a:r>
              <a:rPr lang="en-US" sz="2200" dirty="0">
                <a:solidFill>
                  <a:srgbClr val="FF0000"/>
                </a:solidFill>
              </a:rPr>
              <a:t>child has the right to undertake other legal </a:t>
            </a:r>
            <a:r>
              <a:rPr lang="en-US" sz="2200" dirty="0" smtClean="0">
                <a:solidFill>
                  <a:srgbClr val="FF0000"/>
                </a:solidFill>
              </a:rPr>
              <a:t>operations </a:t>
            </a:r>
            <a:r>
              <a:rPr lang="en-US" sz="2200" dirty="0">
                <a:solidFill>
                  <a:srgbClr val="FF0000"/>
                </a:solidFill>
              </a:rPr>
              <a:t>when so provided by law. </a:t>
            </a:r>
            <a:endParaRPr lang="en-US" sz="2200" dirty="0" smtClean="0">
              <a:solidFill>
                <a:srgbClr val="FF0000"/>
              </a:solidFill>
            </a:endParaRPr>
          </a:p>
          <a:p>
            <a:pPr lvl="0"/>
            <a:r>
              <a:rPr lang="en-US" sz="2200" dirty="0" smtClean="0">
                <a:solidFill>
                  <a:srgbClr val="FF0000"/>
                </a:solidFill>
              </a:rPr>
              <a:t>A </a:t>
            </a:r>
            <a:r>
              <a:rPr lang="en-US" sz="2200" dirty="0">
                <a:solidFill>
                  <a:srgbClr val="FF0000"/>
                </a:solidFill>
              </a:rPr>
              <a:t>child has the right to provision of optimum living and health conditions for his/her proper development. </a:t>
            </a:r>
            <a:endParaRPr lang="en-US" sz="2200" dirty="0" smtClean="0">
              <a:solidFill>
                <a:srgbClr val="FF0000"/>
              </a:solidFill>
            </a:endParaRPr>
          </a:p>
          <a:p>
            <a:pPr lvl="0"/>
            <a:r>
              <a:rPr lang="en-US" sz="2200" dirty="0" smtClean="0">
                <a:solidFill>
                  <a:srgbClr val="FF0000"/>
                </a:solidFill>
              </a:rPr>
              <a:t>A </a:t>
            </a:r>
            <a:r>
              <a:rPr lang="en-US" sz="2200" dirty="0">
                <a:solidFill>
                  <a:srgbClr val="FF0000"/>
                </a:solidFill>
              </a:rPr>
              <a:t>child who has reached 15 years of age and who is capable of reasoning has the right to decide on consent for the undertaking of a medical </a:t>
            </a:r>
            <a:r>
              <a:rPr lang="en-US" sz="2200" dirty="0" smtClean="0">
                <a:solidFill>
                  <a:srgbClr val="FF0000"/>
                </a:solidFill>
              </a:rPr>
              <a:t>intervention.</a:t>
            </a:r>
            <a:endParaRPr lang="en-US" sz="2200" baseline="30000" dirty="0">
              <a:solidFill>
                <a:srgbClr val="FF0000"/>
              </a:solidFill>
            </a:endParaRPr>
          </a:p>
          <a:p>
            <a:pPr lvl="0"/>
            <a:r>
              <a:rPr lang="en-US" sz="2200" dirty="0" smtClean="0">
                <a:solidFill>
                  <a:srgbClr val="FF0000"/>
                </a:solidFill>
              </a:rPr>
              <a:t> </a:t>
            </a:r>
            <a:r>
              <a:rPr lang="en-US" sz="2200" dirty="0">
                <a:solidFill>
                  <a:srgbClr val="FF0000"/>
                </a:solidFill>
              </a:rPr>
              <a:t>A child has the right to protection form any physical harm, economic, sexual, and psychological </a:t>
            </a:r>
            <a:r>
              <a:rPr lang="en-US" sz="2200" dirty="0" smtClean="0">
                <a:solidFill>
                  <a:srgbClr val="FF0000"/>
                </a:solidFill>
              </a:rPr>
              <a:t>exploitation.</a:t>
            </a:r>
            <a:endParaRPr lang="en-US" sz="2200" dirty="0">
              <a:solidFill>
                <a:srgbClr val="FF0000"/>
              </a:solidFill>
            </a:endParaRPr>
          </a:p>
          <a:p>
            <a:endParaRPr lang="en-US" dirty="0"/>
          </a:p>
          <a:p>
            <a:endParaRPr lang="en-US" dirty="0"/>
          </a:p>
        </p:txBody>
      </p:sp>
    </p:spTree>
    <p:extLst>
      <p:ext uri="{BB962C8B-B14F-4D97-AF65-F5344CB8AC3E}">
        <p14:creationId xmlns:p14="http://schemas.microsoft.com/office/powerpoint/2010/main" xmlns="" val="222714702"/>
      </p:ext>
    </p:extLst>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idx="4294967295"/>
          </p:nvPr>
        </p:nvSpPr>
        <p:spPr>
          <a:xfrm>
            <a:off x="838200" y="3276600"/>
            <a:ext cx="10517187" cy="2667000"/>
          </a:xfrm>
        </p:spPr>
        <p:txBody>
          <a:bodyPr/>
          <a:lstStyle/>
          <a:p>
            <a:r>
              <a:rPr lang="en-US" sz="3200" dirty="0" smtClean="0">
                <a:solidFill>
                  <a:srgbClr val="FF0000"/>
                </a:solidFill>
              </a:rPr>
              <a:t>1. A </a:t>
            </a:r>
            <a:r>
              <a:rPr lang="en-US" sz="3200" dirty="0">
                <a:solidFill>
                  <a:srgbClr val="FF0000"/>
                </a:solidFill>
              </a:rPr>
              <a:t>child has the right to provision of optimum living and health conditions for his/her proper development. </a:t>
            </a:r>
            <a:br>
              <a:rPr lang="en-US" sz="3200" dirty="0">
                <a:solidFill>
                  <a:srgbClr val="FF0000"/>
                </a:solidFill>
              </a:rPr>
            </a:br>
            <a:r>
              <a:rPr lang="en-US" sz="3200" dirty="0" smtClean="0">
                <a:solidFill>
                  <a:srgbClr val="FF0000"/>
                </a:solidFill>
              </a:rPr>
              <a:t>2. </a:t>
            </a:r>
            <a:r>
              <a:rPr lang="en-US" sz="3200" dirty="0" smtClean="0"/>
              <a:t>A </a:t>
            </a:r>
            <a:r>
              <a:rPr lang="en-US" sz="3200" dirty="0"/>
              <a:t>child who has reached 15 years of age and who is capable of reasoning has the </a:t>
            </a:r>
            <a:r>
              <a:rPr lang="en-US" sz="3200" dirty="0">
                <a:solidFill>
                  <a:srgbClr val="FF0000"/>
                </a:solidFill>
              </a:rPr>
              <a:t>right to decide on consent for the undertaking of a medical </a:t>
            </a:r>
            <a:r>
              <a:rPr lang="en-US" sz="3200" dirty="0" smtClean="0">
                <a:solidFill>
                  <a:srgbClr val="FF0000"/>
                </a:solidFill>
              </a:rPr>
              <a:t>intervention.</a:t>
            </a:r>
            <a:r>
              <a:rPr lang="en-US" sz="3200" dirty="0" smtClean="0"/>
              <a:t> </a:t>
            </a:r>
            <a:br>
              <a:rPr lang="en-US" sz="3200" dirty="0" smtClean="0"/>
            </a:br>
            <a:r>
              <a:rPr lang="en-US" sz="3200" dirty="0" smtClean="0"/>
              <a:t>3. A </a:t>
            </a:r>
            <a:r>
              <a:rPr lang="en-US" sz="3200" dirty="0"/>
              <a:t>child has the </a:t>
            </a:r>
            <a:r>
              <a:rPr lang="en-US" sz="3200" dirty="0">
                <a:solidFill>
                  <a:srgbClr val="FF0000"/>
                </a:solidFill>
              </a:rPr>
              <a:t>right to protection form any physical harm, economic, sexual, and psychological exploitation</a:t>
            </a:r>
          </a:p>
        </p:txBody>
      </p:sp>
    </p:spTree>
    <p:extLst>
      <p:ext uri="{BB962C8B-B14F-4D97-AF65-F5344CB8AC3E}">
        <p14:creationId xmlns:p14="http://schemas.microsoft.com/office/powerpoint/2010/main" xmlns="" val="3903229458"/>
      </p:ext>
    </p:extLst>
  </p:cSld>
  <p:clrMapOvr>
    <a:masterClrMapping/>
  </p:clrMapOvr>
  <p:transition spd="med">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066800" y="2667000"/>
            <a:ext cx="10287000" cy="2667000"/>
          </a:xfrm>
        </p:spPr>
        <p:txBody>
          <a:bodyPr/>
          <a:lstStyle/>
          <a:p>
            <a:pPr lvl="0"/>
            <a:r>
              <a:rPr lang="en-US" dirty="0"/>
              <a:t>A child up to 15 years of age is entitled to be admitted for inpatient </a:t>
            </a:r>
            <a:r>
              <a:rPr lang="en-US" dirty="0" smtClean="0"/>
              <a:t>hospital </a:t>
            </a:r>
            <a:r>
              <a:rPr lang="en-US" dirty="0"/>
              <a:t>care accompanied by a parent, guardian or adoptive parent, whenever possible. </a:t>
            </a:r>
            <a:r>
              <a:rPr lang="en-US" dirty="0" smtClean="0"/>
              <a:t/>
            </a:r>
            <a:br>
              <a:rPr lang="en-US" dirty="0" smtClean="0"/>
            </a:br>
            <a:r>
              <a:rPr lang="en-US" dirty="0" smtClean="0"/>
              <a:t>A </a:t>
            </a:r>
            <a:r>
              <a:rPr lang="en-US" dirty="0"/>
              <a:t>child, who is in hospital care, is entitled to visits to the fullest extent possible, in line with his/her health and best </a:t>
            </a:r>
            <a:r>
              <a:rPr lang="en-US" dirty="0" smtClean="0"/>
              <a:t>interest. </a:t>
            </a:r>
            <a:br>
              <a:rPr lang="en-US" dirty="0" smtClean="0"/>
            </a:br>
            <a:r>
              <a:rPr lang="en-US" dirty="0" smtClean="0"/>
              <a:t>A </a:t>
            </a:r>
            <a:r>
              <a:rPr lang="en-US" dirty="0"/>
              <a:t>child undergoing longer- term hospital care has the right to play, to engage in recreation and education, according to his/her age, needs and best interests, as far as his/her health allows it.</a:t>
            </a:r>
            <a:br>
              <a:rPr lang="en-US" dirty="0"/>
            </a:br>
            <a:endParaRPr lang="en-US" dirty="0"/>
          </a:p>
        </p:txBody>
      </p:sp>
    </p:spTree>
    <p:extLst>
      <p:ext uri="{BB962C8B-B14F-4D97-AF65-F5344CB8AC3E}">
        <p14:creationId xmlns:p14="http://schemas.microsoft.com/office/powerpoint/2010/main" xmlns="" val="4162739500"/>
      </p:ext>
    </p:extLst>
  </p:cSld>
  <p:clrMapOvr>
    <a:masterClrMapping/>
  </p:clrMapOvr>
  <p:transition spd="med">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Case 3</a:t>
            </a:r>
            <a:endParaRPr lang="en-US" dirty="0">
              <a:solidFill>
                <a:srgbClr val="FF0000"/>
              </a:solidFill>
            </a:endParaRPr>
          </a:p>
        </p:txBody>
      </p:sp>
      <p:sp>
        <p:nvSpPr>
          <p:cNvPr id="3" name="Content Placeholder 2"/>
          <p:cNvSpPr>
            <a:spLocks noGrp="1"/>
          </p:cNvSpPr>
          <p:nvPr>
            <p:ph idx="1"/>
          </p:nvPr>
        </p:nvSpPr>
        <p:spPr/>
        <p:txBody>
          <a:bodyPr>
            <a:noAutofit/>
          </a:bodyPr>
          <a:lstStyle/>
          <a:p>
            <a:r>
              <a:rPr lang="en-US" sz="2000" i="1" dirty="0"/>
              <a:t>A 7-year-old boy is being treated for </a:t>
            </a:r>
            <a:r>
              <a:rPr lang="en-US" sz="2000" i="1" dirty="0" err="1"/>
              <a:t>medulloblastoma</a:t>
            </a:r>
            <a:r>
              <a:rPr lang="en-US" sz="2000" i="1" dirty="0"/>
              <a:t>, a type of brain </a:t>
            </a:r>
            <a:r>
              <a:rPr lang="en-US" sz="2000" i="1" dirty="0" err="1"/>
              <a:t>tumour</a:t>
            </a:r>
            <a:r>
              <a:rPr lang="en-US" sz="2000" i="1" dirty="0"/>
              <a:t>. He has had surgery and is due to start a treatment protocol that involves radiotherapy and chemotherapy. His parents (who were married at the time of his birth) are now separated, and although his father agrees to the treatment protocol, his mother is strongly opposed to radiotherapy. She is very worried about the impact it may have on surrounding brain tissue, citing evidence that it may reduce his IQ and make him infertile. The treating team is worried that his chances of survival will be much decreased if he does not have radiotherapy, which has been shown to increase the chance of disease-free survival from 35% to 80%. </a:t>
            </a:r>
          </a:p>
          <a:p>
            <a:r>
              <a:rPr lang="en-US" sz="2000" i="1" dirty="0"/>
              <a:t>His mother wants to explore other treatment options, including an alternative form of radiotherapy called proton beam irradiation (which is not recommended for this type of </a:t>
            </a:r>
            <a:r>
              <a:rPr lang="en-US" sz="2000" i="1" dirty="0" err="1"/>
              <a:t>tumour</a:t>
            </a:r>
            <a:r>
              <a:rPr lang="en-US" sz="2000" i="1" dirty="0"/>
              <a:t> in this country) or using hyperbaric oxygen rather than any form of radiotherapy. The clinicians are very worried that any delay in treatment will reduce the chances of the radiotherapy being successful. They have sought a second opinion from a </a:t>
            </a:r>
            <a:r>
              <a:rPr lang="en-US" sz="2000" i="1" dirty="0" err="1"/>
              <a:t>paediatric</a:t>
            </a:r>
            <a:r>
              <a:rPr lang="en-US" sz="2000" i="1" dirty="0"/>
              <a:t> oncology team in a separate hospital, who are wholly in agreement with their treatment plan.</a:t>
            </a:r>
          </a:p>
        </p:txBody>
      </p:sp>
    </p:spTree>
    <p:extLst>
      <p:ext uri="{BB962C8B-B14F-4D97-AF65-F5344CB8AC3E}">
        <p14:creationId xmlns:p14="http://schemas.microsoft.com/office/powerpoint/2010/main" xmlns="" val="1605106747"/>
      </p:ext>
    </p:extLst>
  </p:cSld>
  <p:clrMapOvr>
    <a:masterClrMapping/>
  </p:clrMapOvr>
  <p:transition spd="med">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 </a:t>
            </a:r>
            <a:br>
              <a:rPr lang="en-US" dirty="0"/>
            </a:br>
            <a:endParaRPr lang="en-US" dirty="0"/>
          </a:p>
        </p:txBody>
      </p:sp>
      <p:sp>
        <p:nvSpPr>
          <p:cNvPr id="3" name="Content Placeholder 2"/>
          <p:cNvSpPr>
            <a:spLocks noGrp="1"/>
          </p:cNvSpPr>
          <p:nvPr>
            <p:ph idx="1"/>
          </p:nvPr>
        </p:nvSpPr>
        <p:spPr/>
        <p:txBody>
          <a:bodyPr/>
          <a:lstStyle/>
          <a:p>
            <a:r>
              <a:rPr lang="en-US" sz="2400" dirty="0" smtClean="0"/>
              <a:t>If </a:t>
            </a:r>
            <a:r>
              <a:rPr lang="en-US" sz="2400" dirty="0"/>
              <a:t>parents refuse treatment for their child against doctors’ advice, how should we decide whether or not to proceed with treatment? </a:t>
            </a:r>
          </a:p>
          <a:p>
            <a:r>
              <a:rPr lang="en-US" sz="2400" dirty="0"/>
              <a:t>Does it matter whether it is one parent or both who are opposed to treatment? </a:t>
            </a:r>
          </a:p>
          <a:p>
            <a:r>
              <a:rPr lang="en-US" sz="2400" dirty="0"/>
              <a:t>Does it make any difference if they are divorced or separated?</a:t>
            </a:r>
          </a:p>
          <a:p>
            <a:endParaRPr lang="en-US" dirty="0"/>
          </a:p>
        </p:txBody>
      </p:sp>
    </p:spTree>
    <p:extLst>
      <p:ext uri="{BB962C8B-B14F-4D97-AF65-F5344CB8AC3E}">
        <p14:creationId xmlns:p14="http://schemas.microsoft.com/office/powerpoint/2010/main" xmlns="" val="2573976254"/>
      </p:ext>
    </p:extLst>
  </p:cSld>
  <p:clrMapOvr>
    <a:masterClrMapping/>
  </p:clrMapOvr>
  <p:transition spd="med">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a:xfrm>
            <a:off x="800101" y="1676400"/>
            <a:ext cx="10591799" cy="4267200"/>
          </a:xfrm>
        </p:spPr>
        <p:txBody>
          <a:bodyPr>
            <a:noAutofit/>
          </a:bodyPr>
          <a:lstStyle/>
          <a:p>
            <a:r>
              <a:rPr lang="en-US" sz="2300" dirty="0"/>
              <a:t>Consent for treatment can be sought from either parent if both have parental responsibility </a:t>
            </a:r>
          </a:p>
          <a:p>
            <a:r>
              <a:rPr lang="en-US" sz="2300" dirty="0" smtClean="0"/>
              <a:t> </a:t>
            </a:r>
            <a:r>
              <a:rPr lang="en-US" sz="2300" dirty="0"/>
              <a:t>In this case, the father and mother share parental responsibility as they were married at the time of birth, and subsequent separation or divorce does not change this. </a:t>
            </a:r>
            <a:endParaRPr lang="en-US" sz="2300" dirty="0" smtClean="0"/>
          </a:p>
          <a:p>
            <a:r>
              <a:rPr lang="en-US" sz="2300" dirty="0" smtClean="0"/>
              <a:t>Although </a:t>
            </a:r>
            <a:r>
              <a:rPr lang="en-US" sz="2300" dirty="0"/>
              <a:t>consent need only be obtained from one parent, it would be unreasonable and impracticable to proceed with a course of treatment as serious and prolonged as radiotherapy against the wishes of one parent without a declaration from the court</a:t>
            </a:r>
            <a:r>
              <a:rPr lang="en-US" sz="2300" dirty="0" smtClean="0"/>
              <a:t>.</a:t>
            </a:r>
          </a:p>
          <a:p>
            <a:r>
              <a:rPr lang="en-US" sz="2300" dirty="0"/>
              <a:t>When parents oppose a strategy of treatment clinicians feel is necessary, the first question to answer is how urgent the situation is. </a:t>
            </a:r>
            <a:endParaRPr lang="en-US" sz="2300" dirty="0" smtClean="0"/>
          </a:p>
          <a:p>
            <a:r>
              <a:rPr lang="en-US" sz="2300" dirty="0" smtClean="0"/>
              <a:t>In </a:t>
            </a:r>
            <a:r>
              <a:rPr lang="en-US" sz="2300" dirty="0"/>
              <a:t>all non-emergency situations, an application should be made to the court if the situation cannot be resolved through further discussion. </a:t>
            </a:r>
            <a:endParaRPr lang="en-US" sz="2300" dirty="0" smtClean="0"/>
          </a:p>
        </p:txBody>
      </p:sp>
    </p:spTree>
    <p:extLst>
      <p:ext uri="{BB962C8B-B14F-4D97-AF65-F5344CB8AC3E}">
        <p14:creationId xmlns:p14="http://schemas.microsoft.com/office/powerpoint/2010/main" xmlns="" val="352414121"/>
      </p:ext>
    </p:extLst>
  </p:cSld>
  <p:clrMapOvr>
    <a:masterClrMapping/>
  </p:clrMapOvr>
  <p:transition spd="med">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Key points</a:t>
            </a:r>
            <a:endParaRPr lang="en-US" dirty="0">
              <a:solidFill>
                <a:srgbClr val="FF0000"/>
              </a:solidFill>
            </a:endParaRPr>
          </a:p>
        </p:txBody>
      </p:sp>
      <p:sp>
        <p:nvSpPr>
          <p:cNvPr id="3" name="Content Placeholder 2"/>
          <p:cNvSpPr>
            <a:spLocks noGrp="1"/>
          </p:cNvSpPr>
          <p:nvPr>
            <p:ph idx="1"/>
          </p:nvPr>
        </p:nvSpPr>
        <p:spPr/>
        <p:txBody>
          <a:bodyPr/>
          <a:lstStyle/>
          <a:p>
            <a:endParaRPr lang="en-US" sz="2400" dirty="0"/>
          </a:p>
          <a:p>
            <a:r>
              <a:rPr lang="en-US" sz="2400" dirty="0"/>
              <a:t>Many disagreements between parents and clinicians can be overcome through a process of discussion and negotiation, but if this fails an application should be made to the court. </a:t>
            </a:r>
          </a:p>
          <a:p>
            <a:r>
              <a:rPr lang="en-US" sz="2400" dirty="0"/>
              <a:t>• Parents have the right to take decisions about their child’s healthcare, but this is not absolute: the presumption in </a:t>
            </a:r>
            <a:r>
              <a:rPr lang="en-US" sz="2400" dirty="0" err="1"/>
              <a:t>favour</a:t>
            </a:r>
            <a:r>
              <a:rPr lang="en-US" sz="2400" dirty="0"/>
              <a:t> of respecting their decision can be overruled if the child is at risk of significant harm.</a:t>
            </a:r>
          </a:p>
          <a:p>
            <a:r>
              <a:rPr lang="en-US" sz="2400" dirty="0"/>
              <a:t>	</a:t>
            </a:r>
          </a:p>
          <a:p>
            <a:endParaRPr lang="en-US" dirty="0"/>
          </a:p>
        </p:txBody>
      </p:sp>
    </p:spTree>
    <p:extLst>
      <p:ext uri="{BB962C8B-B14F-4D97-AF65-F5344CB8AC3E}">
        <p14:creationId xmlns:p14="http://schemas.microsoft.com/office/powerpoint/2010/main" xmlns="" val="1172102879"/>
      </p:ext>
    </p:extLst>
  </p:cSld>
  <p:clrMapOvr>
    <a:masterClrMapping/>
  </p:clrMapOvr>
  <p:transition spd="med">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DYING PATIENT</a:t>
            </a:r>
            <a:endParaRPr lang="en-US" dirty="0"/>
          </a:p>
        </p:txBody>
      </p:sp>
      <p:sp>
        <p:nvSpPr>
          <p:cNvPr id="3" name="Content Placeholder 2"/>
          <p:cNvSpPr>
            <a:spLocks noGrp="1"/>
          </p:cNvSpPr>
          <p:nvPr>
            <p:ph idx="1"/>
          </p:nvPr>
        </p:nvSpPr>
        <p:spPr/>
        <p:txBody>
          <a:bodyPr/>
          <a:lstStyle/>
          <a:p>
            <a:pPr lvl="0"/>
            <a:r>
              <a:rPr lang="en-US" dirty="0"/>
              <a:t>There is no speciﬁc law in Serbia regulating the general issues of medical treatment of a dying patient and end-of-life care, and thus no closer norms </a:t>
            </a:r>
            <a:r>
              <a:rPr lang="en-US" dirty="0" smtClean="0"/>
              <a:t>including </a:t>
            </a:r>
            <a:r>
              <a:rPr lang="en-US" dirty="0"/>
              <a:t>palliative care services. Hence, the provisions on this are found in laws and other regulations in the ﬁeld of health care. </a:t>
            </a:r>
            <a:endParaRPr lang="en-US" dirty="0" smtClean="0"/>
          </a:p>
          <a:p>
            <a:pPr lvl="0"/>
            <a:r>
              <a:rPr lang="en-US" dirty="0" smtClean="0"/>
              <a:t>The </a:t>
            </a:r>
            <a:r>
              <a:rPr lang="en-US" dirty="0"/>
              <a:t>legal solutions are guided by the WHO announcements and the Council of Europe guidelines that emphasize the development, implementation and integration of palliative care in the countries’ health systems. </a:t>
            </a:r>
            <a:endParaRPr lang="en-US" dirty="0" smtClean="0"/>
          </a:p>
          <a:p>
            <a:pPr lvl="0"/>
            <a:r>
              <a:rPr lang="en-US" dirty="0" smtClean="0"/>
              <a:t>The </a:t>
            </a:r>
            <a:r>
              <a:rPr lang="en-US" dirty="0"/>
              <a:t>basic components of this process are: public policies and laws, the availability of medicines, the education of health professions and the public, the implementation of palliative care services at all levels of care.</a:t>
            </a:r>
          </a:p>
          <a:p>
            <a:endParaRPr lang="en-US" dirty="0"/>
          </a:p>
        </p:txBody>
      </p:sp>
    </p:spTree>
    <p:extLst>
      <p:ext uri="{BB962C8B-B14F-4D97-AF65-F5344CB8AC3E}">
        <p14:creationId xmlns:p14="http://schemas.microsoft.com/office/powerpoint/2010/main" xmlns="" val="808761791"/>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sr-Latn-RS" dirty="0" smtClean="0">
                <a:solidFill>
                  <a:srgbClr val="FF0000"/>
                </a:solidFill>
              </a:rPr>
              <a:t>M</a:t>
            </a:r>
            <a:r>
              <a:rPr lang="en-US" dirty="0" err="1" smtClean="0">
                <a:solidFill>
                  <a:srgbClr val="FF0000"/>
                </a:solidFill>
              </a:rPr>
              <a:t>edical</a:t>
            </a:r>
            <a:r>
              <a:rPr lang="en-US" dirty="0" smtClean="0">
                <a:solidFill>
                  <a:srgbClr val="FF0000"/>
                </a:solidFill>
              </a:rPr>
              <a:t> </a:t>
            </a:r>
            <a:r>
              <a:rPr lang="en-US" dirty="0">
                <a:solidFill>
                  <a:srgbClr val="FF0000"/>
                </a:solidFill>
              </a:rPr>
              <a:t>measure is a health service provided for preventive, diagnostic, therapeutic and rehabilitation </a:t>
            </a:r>
            <a:r>
              <a:rPr lang="en-US" dirty="0" smtClean="0">
                <a:solidFill>
                  <a:srgbClr val="FF0000"/>
                </a:solidFill>
              </a:rPr>
              <a:t>purposes</a:t>
            </a:r>
            <a:endParaRPr lang="en-US" dirty="0">
              <a:solidFill>
                <a:srgbClr val="FF0000"/>
              </a:solidFill>
            </a:endParaRP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976062010"/>
      </p:ext>
    </p:extLst>
  </p:cSld>
  <p:clrMapOvr>
    <a:masterClrMapping/>
  </p:clrMapOvr>
  <p:transition spd="med">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lvl="0"/>
            <a:r>
              <a:rPr lang="en-US" sz="2400" dirty="0"/>
              <a:t>The Patients’ Rights </a:t>
            </a:r>
            <a:r>
              <a:rPr lang="en-US" sz="2400" dirty="0" smtClean="0"/>
              <a:t>Law </a:t>
            </a:r>
            <a:r>
              <a:rPr lang="en-US" sz="2400" dirty="0"/>
              <a:t>also prescribes the right to relief from pain and suffering. </a:t>
            </a:r>
            <a:endParaRPr lang="en-US" sz="2400" dirty="0" smtClean="0"/>
          </a:p>
          <a:p>
            <a:pPr lvl="0"/>
            <a:r>
              <a:rPr lang="en-US" sz="2400" dirty="0"/>
              <a:t>T</a:t>
            </a:r>
            <a:r>
              <a:rPr lang="en-US" sz="2400" dirty="0" smtClean="0"/>
              <a:t>he </a:t>
            </a:r>
            <a:r>
              <a:rPr lang="en-US" sz="2400" dirty="0"/>
              <a:t>patient has the right to the highest level of relief from pain and suffering, in accordance with generally accepted professional standards and ethical principles, including the treatment of pain and humane palliative care. </a:t>
            </a:r>
            <a:endParaRPr lang="en-US" sz="2400" dirty="0" smtClean="0"/>
          </a:p>
          <a:p>
            <a:pPr lvl="0"/>
            <a:r>
              <a:rPr lang="en-US" sz="2400" dirty="0" smtClean="0"/>
              <a:t>This </a:t>
            </a:r>
            <a:r>
              <a:rPr lang="en-US" sz="2400" dirty="0"/>
              <a:t>right does not include euthanasia </a:t>
            </a:r>
          </a:p>
          <a:p>
            <a:pPr lvl="0"/>
            <a:r>
              <a:rPr lang="en-US" sz="2400" dirty="0" smtClean="0"/>
              <a:t> </a:t>
            </a:r>
            <a:r>
              <a:rPr lang="en-US" sz="2400" dirty="0"/>
              <a:t>Health practice in Serbia shows that only active but not passive euthanasia is forbidden (giving up artiﬁcial support and giving double-effect of medicines that mitigate pain and shortening life). </a:t>
            </a:r>
          </a:p>
        </p:txBody>
      </p:sp>
    </p:spTree>
    <p:extLst>
      <p:ext uri="{BB962C8B-B14F-4D97-AF65-F5344CB8AC3E}">
        <p14:creationId xmlns:p14="http://schemas.microsoft.com/office/powerpoint/2010/main" xmlns="" val="1603188450"/>
      </p:ext>
    </p:extLst>
  </p:cSld>
  <p:clrMapOvr>
    <a:masterClrMapping/>
  </p:clrMapOvr>
  <p:transition spd="med">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US" sz="2000" dirty="0">
                <a:solidFill>
                  <a:srgbClr val="FF0000"/>
                </a:solidFill>
              </a:rPr>
              <a:t>It is also important to understand the provision in the Patients’ Rights </a:t>
            </a:r>
            <a:r>
              <a:rPr lang="en-US" sz="2000" dirty="0" smtClean="0">
                <a:solidFill>
                  <a:srgbClr val="FF0000"/>
                </a:solidFill>
              </a:rPr>
              <a:t>Law </a:t>
            </a:r>
            <a:r>
              <a:rPr lang="en-US" sz="2000" dirty="0">
                <a:solidFill>
                  <a:srgbClr val="FF0000"/>
                </a:solidFill>
              </a:rPr>
              <a:t>that a patient, who is capable of reasoning</a:t>
            </a:r>
            <a:r>
              <a:rPr lang="en-US" sz="2000" dirty="0"/>
              <a:t>, </a:t>
            </a:r>
            <a:r>
              <a:rPr lang="en-US" sz="2000" dirty="0">
                <a:solidFill>
                  <a:srgbClr val="FF0000"/>
                </a:solidFill>
              </a:rPr>
              <a:t>has the right to reject a proposed </a:t>
            </a:r>
            <a:r>
              <a:rPr lang="en-US" sz="2000" dirty="0" smtClean="0">
                <a:solidFill>
                  <a:srgbClr val="FF0000"/>
                </a:solidFill>
              </a:rPr>
              <a:t>medical </a:t>
            </a:r>
            <a:r>
              <a:rPr lang="en-US" sz="2000" dirty="0">
                <a:solidFill>
                  <a:srgbClr val="FF0000"/>
                </a:solidFill>
              </a:rPr>
              <a:t>measure, even when it saves or sustains his or her life. </a:t>
            </a:r>
            <a:endParaRPr lang="en-US" sz="2000" dirty="0" smtClean="0">
              <a:solidFill>
                <a:srgbClr val="FF0000"/>
              </a:solidFill>
            </a:endParaRPr>
          </a:p>
          <a:p>
            <a:pPr lvl="0"/>
            <a:r>
              <a:rPr lang="en-US" sz="2000" dirty="0" smtClean="0"/>
              <a:t>A </a:t>
            </a:r>
            <a:r>
              <a:rPr lang="en-US" sz="2000" dirty="0"/>
              <a:t>competent health care provider is obliged to indicate to a patient the consequences of his/her decision to refuse the proposed medical measure, and to request a patient to make a written statement, which must be kept in the medical records, and if a patient refuses to give a written statement, he/she will make an official note about it. </a:t>
            </a:r>
            <a:endParaRPr lang="en-US" sz="2000" dirty="0" smtClean="0"/>
          </a:p>
          <a:p>
            <a:pPr lvl="0"/>
            <a:r>
              <a:rPr lang="en-US" sz="2000" dirty="0" smtClean="0"/>
              <a:t>The </a:t>
            </a:r>
            <a:r>
              <a:rPr lang="en-US" sz="2000" dirty="0"/>
              <a:t>above provisions governing the rights of users in the health care system, and concerning decision- making (users personally, or through a legal representative) should also be fully implemented when palliative care is taken, either by adding to existing provisions, or as part of the provision on health care and relief pain and suffering.</a:t>
            </a:r>
          </a:p>
          <a:p>
            <a:endParaRPr lang="en-US" dirty="0"/>
          </a:p>
        </p:txBody>
      </p:sp>
    </p:spTree>
    <p:extLst>
      <p:ext uri="{BB962C8B-B14F-4D97-AF65-F5344CB8AC3E}">
        <p14:creationId xmlns:p14="http://schemas.microsoft.com/office/powerpoint/2010/main" xmlns="" val="314476485"/>
      </p:ext>
    </p:extLst>
  </p:cSld>
  <p:clrMapOvr>
    <a:masterClrMapping/>
  </p:clrMapOvr>
  <p:transition spd="med">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Case 4</a:t>
            </a:r>
            <a:endParaRPr lang="en-US" dirty="0">
              <a:solidFill>
                <a:srgbClr val="FF0000"/>
              </a:solidFill>
            </a:endParaRPr>
          </a:p>
        </p:txBody>
      </p:sp>
      <p:sp>
        <p:nvSpPr>
          <p:cNvPr id="3" name="Content Placeholder 2"/>
          <p:cNvSpPr>
            <a:spLocks noGrp="1"/>
          </p:cNvSpPr>
          <p:nvPr>
            <p:ph idx="1"/>
          </p:nvPr>
        </p:nvSpPr>
        <p:spPr/>
        <p:txBody>
          <a:bodyPr/>
          <a:lstStyle/>
          <a:p>
            <a:r>
              <a:rPr lang="en-US" i="1" dirty="0"/>
              <a:t>Tony, a 79-year-old man with a history of hypertension and type 2 diabetes, collapses while playing golf and is taken to the local Accident and Emergency department, still unconscious. A computed tomography (CT) scan reveals a large </a:t>
            </a:r>
            <a:r>
              <a:rPr lang="en-US" i="1" dirty="0" err="1"/>
              <a:t>haemorrhagic</a:t>
            </a:r>
            <a:r>
              <a:rPr lang="en-US" i="1" dirty="0"/>
              <a:t> stroke and he is transferred to the neurosurgical unit. He fails to regain consciousness, although he does not require </a:t>
            </a:r>
            <a:r>
              <a:rPr lang="en-US" i="1" dirty="0" err="1"/>
              <a:t>ventilatory</a:t>
            </a:r>
            <a:r>
              <a:rPr lang="en-US" i="1" dirty="0"/>
              <a:t> support. He receives fluids and parenteral nutrition for 11 days and is regularly visited by his wife and two children.</a:t>
            </a:r>
          </a:p>
          <a:p>
            <a:r>
              <a:rPr lang="en-US" i="1" dirty="0"/>
              <a:t>Eventually, senior medical staff discuss with Tony’s family the extensive nature of damage to his brain and the likelihood that he will never regain consciousness. The family is asked to consider the possibility of withdrawing nutritional and fluid support and allowing Tony to die ‘naturally’. They are warned that this may take some time, as much as a couple of weeks, but that Tony will not be in any pain.</a:t>
            </a:r>
          </a:p>
          <a:p>
            <a:r>
              <a:rPr lang="en-US" i="1" dirty="0"/>
              <a:t>His son approaches you, the FY1 doctor on the ward, during visiting hours and tells you that it is becoming increasingly distressing for his mother to watch her husband die and that, if this is to be the inevitable result, why is it not possible to offer a quicker end to the family’s suffering, such as an injection which would stop Tony’s heart.</a:t>
            </a:r>
          </a:p>
        </p:txBody>
      </p:sp>
    </p:spTree>
    <p:extLst>
      <p:ext uri="{BB962C8B-B14F-4D97-AF65-F5344CB8AC3E}">
        <p14:creationId xmlns:p14="http://schemas.microsoft.com/office/powerpoint/2010/main" xmlns="" val="757425597"/>
      </p:ext>
    </p:extLst>
  </p:cSld>
  <p:clrMapOvr>
    <a:masterClrMapping/>
  </p:clrMapOvr>
  <p:transition spd="med">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a:xfrm>
            <a:off x="1600200" y="1981200"/>
            <a:ext cx="9148233" cy="4267200"/>
          </a:xfrm>
        </p:spPr>
        <p:txBody>
          <a:bodyPr/>
          <a:lstStyle/>
          <a:p>
            <a:endParaRPr lang="en-US" sz="2400" dirty="0"/>
          </a:p>
          <a:p>
            <a:r>
              <a:rPr lang="en-US" sz="2400" dirty="0"/>
              <a:t>What does an ‘act’ and an ‘omission’ mean in relation to end-of-life decisions?</a:t>
            </a:r>
          </a:p>
          <a:p>
            <a:r>
              <a:rPr lang="en-US" sz="2400" dirty="0"/>
              <a:t>• What are the ethical arguments for and against the distinction between the two?</a:t>
            </a:r>
          </a:p>
          <a:p>
            <a:r>
              <a:rPr lang="en-US" sz="2400" dirty="0"/>
              <a:t>• What is the legal position regarding acts and omissions?</a:t>
            </a:r>
          </a:p>
          <a:p>
            <a:endParaRPr lang="en-US" dirty="0"/>
          </a:p>
        </p:txBody>
      </p:sp>
    </p:spTree>
    <p:extLst>
      <p:ext uri="{BB962C8B-B14F-4D97-AF65-F5344CB8AC3E}">
        <p14:creationId xmlns:p14="http://schemas.microsoft.com/office/powerpoint/2010/main" xmlns="" val="546536518"/>
      </p:ext>
    </p:extLst>
  </p:cSld>
  <p:clrMapOvr>
    <a:masterClrMapping/>
  </p:clrMapOvr>
  <p:transition spd="med">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DISTINCTION BETWEEN ACTS AND OMISSIONS AT THE END OF LIFE</a:t>
            </a:r>
          </a:p>
        </p:txBody>
      </p:sp>
      <p:sp>
        <p:nvSpPr>
          <p:cNvPr id="3" name="Content Placeholder 2"/>
          <p:cNvSpPr>
            <a:spLocks noGrp="1"/>
          </p:cNvSpPr>
          <p:nvPr>
            <p:ph idx="1"/>
          </p:nvPr>
        </p:nvSpPr>
        <p:spPr/>
        <p:txBody>
          <a:bodyPr/>
          <a:lstStyle/>
          <a:p>
            <a:r>
              <a:rPr lang="en-US" dirty="0"/>
              <a:t>The distinction between acts and omissions underpins treatment options which are lawful and those which are unlawful at the end of life</a:t>
            </a:r>
            <a:r>
              <a:rPr lang="en-US" dirty="0" smtClean="0"/>
              <a:t>.</a:t>
            </a:r>
          </a:p>
          <a:p>
            <a:r>
              <a:rPr lang="en-US" dirty="0" smtClean="0"/>
              <a:t> </a:t>
            </a:r>
            <a:r>
              <a:rPr lang="en-US" dirty="0">
                <a:solidFill>
                  <a:srgbClr val="FF0000"/>
                </a:solidFill>
              </a:rPr>
              <a:t>Passive euthanasia describes the withholding or withdrawal of life-prolonging treatment (i.e., involves an </a:t>
            </a:r>
            <a:r>
              <a:rPr lang="en-US" i="1" dirty="0">
                <a:solidFill>
                  <a:srgbClr val="FF0000"/>
                </a:solidFill>
              </a:rPr>
              <a:t>omission</a:t>
            </a:r>
            <a:r>
              <a:rPr lang="en-US" dirty="0">
                <a:solidFill>
                  <a:srgbClr val="FF0000"/>
                </a:solidFill>
              </a:rPr>
              <a:t>), while active euthanasia involves an </a:t>
            </a:r>
            <a:r>
              <a:rPr lang="en-US" i="1" dirty="0">
                <a:solidFill>
                  <a:srgbClr val="FF0000"/>
                </a:solidFill>
              </a:rPr>
              <a:t>act </a:t>
            </a:r>
            <a:r>
              <a:rPr lang="en-US" dirty="0">
                <a:solidFill>
                  <a:srgbClr val="FF0000"/>
                </a:solidFill>
              </a:rPr>
              <a:t>that will inevitably result in someone’s death</a:t>
            </a:r>
            <a:r>
              <a:rPr lang="en-US" dirty="0" smtClean="0">
                <a:solidFill>
                  <a:srgbClr val="FF0000"/>
                </a:solidFill>
              </a:rPr>
              <a:t>.</a:t>
            </a:r>
          </a:p>
          <a:p>
            <a:r>
              <a:rPr lang="en-US" dirty="0" smtClean="0"/>
              <a:t> </a:t>
            </a:r>
            <a:r>
              <a:rPr lang="en-US" dirty="0"/>
              <a:t>The clinical team has proposed the former for the patient in this scenario, and the latter has been requested by his son</a:t>
            </a:r>
            <a:r>
              <a:rPr lang="en-US" dirty="0" smtClean="0"/>
              <a:t>.</a:t>
            </a:r>
          </a:p>
          <a:p>
            <a:r>
              <a:rPr lang="en-US" dirty="0"/>
              <a:t>Some argue that to act is less morally acceptable because it ‘interferes’ with the natural course of events, i.e., Tony will eventually die, but to give him a lethal injection is to disrupt this natural process. Others argue that in medicine, an omission provides a safeguard against wrong diagnosis whereas an action does not. That is to say, in the unlikely event that a patient can recover, to allow them to die gives the opportunity for this to become apparent. If a lethal injection is given, any chance of recovery (albeit minute) is obliterated. </a:t>
            </a:r>
          </a:p>
        </p:txBody>
      </p:sp>
    </p:spTree>
    <p:extLst>
      <p:ext uri="{BB962C8B-B14F-4D97-AF65-F5344CB8AC3E}">
        <p14:creationId xmlns:p14="http://schemas.microsoft.com/office/powerpoint/2010/main" xmlns="" val="3094711537"/>
      </p:ext>
    </p:extLst>
  </p:cSld>
  <p:clrMapOvr>
    <a:masterClrMapping/>
  </p:clrMapOvr>
  <p:transition spd="med">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UK literature CASES</a:t>
            </a:r>
            <a:endParaRPr lang="en-US" dirty="0"/>
          </a:p>
        </p:txBody>
      </p:sp>
      <p:sp>
        <p:nvSpPr>
          <p:cNvPr id="3" name="Content Placeholder 2"/>
          <p:cNvSpPr>
            <a:spLocks noGrp="1"/>
          </p:cNvSpPr>
          <p:nvPr>
            <p:ph idx="1"/>
          </p:nvPr>
        </p:nvSpPr>
        <p:spPr>
          <a:xfrm>
            <a:off x="685801" y="1905000"/>
            <a:ext cx="10896600" cy="4724400"/>
          </a:xfrm>
        </p:spPr>
        <p:txBody>
          <a:bodyPr>
            <a:normAutofit fontScale="92500" lnSpcReduction="10000"/>
          </a:bodyPr>
          <a:lstStyle/>
          <a:p>
            <a:r>
              <a:rPr lang="en-US" dirty="0"/>
              <a:t>Two historical cases occurring within a year of each other in the 1990s illustrate </a:t>
            </a:r>
            <a:r>
              <a:rPr lang="en-US" dirty="0" smtClean="0"/>
              <a:t>legal distinction</a:t>
            </a:r>
            <a:r>
              <a:rPr lang="en-US" dirty="0"/>
              <a:t> </a:t>
            </a:r>
            <a:r>
              <a:rPr lang="en-US" dirty="0" smtClean="0"/>
              <a:t>between active and passive euthanasia.</a:t>
            </a:r>
          </a:p>
          <a:p>
            <a:r>
              <a:rPr lang="en-US" dirty="0" smtClean="0"/>
              <a:t> </a:t>
            </a:r>
            <a:r>
              <a:rPr lang="en-US" dirty="0"/>
              <a:t>In </a:t>
            </a:r>
            <a:r>
              <a:rPr lang="en-US" i="1" dirty="0"/>
              <a:t>R v Cox </a:t>
            </a:r>
            <a:r>
              <a:rPr lang="en-US" dirty="0"/>
              <a:t>(1992), </a:t>
            </a:r>
            <a:r>
              <a:rPr lang="en-US" dirty="0" err="1"/>
              <a:t>Dr</a:t>
            </a:r>
            <a:r>
              <a:rPr lang="en-US" dirty="0"/>
              <a:t> Cox was convicted of attempted murder for administering a lethal injection of potassium chloride to </a:t>
            </a:r>
            <a:r>
              <a:rPr lang="en-US" dirty="0" err="1"/>
              <a:t>Mrs</a:t>
            </a:r>
            <a:r>
              <a:rPr lang="en-US" dirty="0"/>
              <a:t> </a:t>
            </a:r>
            <a:r>
              <a:rPr lang="en-US" dirty="0" err="1"/>
              <a:t>Boyes</a:t>
            </a:r>
            <a:r>
              <a:rPr lang="en-US" dirty="0"/>
              <a:t>, a 70-year-old woman suffering from intractable pain secondary to rheumatoid arthritis who had repeatedly asked medical staff to end her life. </a:t>
            </a:r>
            <a:r>
              <a:rPr lang="en-US" dirty="0" smtClean="0"/>
              <a:t>Here </a:t>
            </a:r>
            <a:r>
              <a:rPr lang="en-US" dirty="0" err="1"/>
              <a:t>Dr</a:t>
            </a:r>
            <a:r>
              <a:rPr lang="en-US" dirty="0"/>
              <a:t> Cox’s </a:t>
            </a:r>
            <a:r>
              <a:rPr lang="en-US" i="1" dirty="0"/>
              <a:t>act </a:t>
            </a:r>
            <a:r>
              <a:rPr lang="en-US" dirty="0"/>
              <a:t>was unmistakable – the potassium chloride had no possible therapeutic benefit and his intention in administering it, however compassionate, was to end </a:t>
            </a:r>
            <a:r>
              <a:rPr lang="en-US" dirty="0" err="1"/>
              <a:t>Mrs</a:t>
            </a:r>
            <a:r>
              <a:rPr lang="en-US" dirty="0"/>
              <a:t> </a:t>
            </a:r>
            <a:r>
              <a:rPr lang="en-US" dirty="0" err="1"/>
              <a:t>Boyes’s</a:t>
            </a:r>
            <a:r>
              <a:rPr lang="en-US" dirty="0"/>
              <a:t> </a:t>
            </a:r>
            <a:r>
              <a:rPr lang="en-US" dirty="0" smtClean="0"/>
              <a:t>life</a:t>
            </a:r>
          </a:p>
          <a:p>
            <a:r>
              <a:rPr lang="en-US" dirty="0" smtClean="0"/>
              <a:t>A </a:t>
            </a:r>
            <a:r>
              <a:rPr lang="en-US" dirty="0"/>
              <a:t>year later the case of </a:t>
            </a:r>
            <a:r>
              <a:rPr lang="en-US" i="1" dirty="0"/>
              <a:t>Airedale NHS Trust v Bland </a:t>
            </a:r>
            <a:r>
              <a:rPr lang="en-US" dirty="0"/>
              <a:t>(1993) concerned a young man left in a permanent vegetative state following the Hillsborough Football Stadium disaster. The House of Lords established that an </a:t>
            </a:r>
            <a:r>
              <a:rPr lang="en-US" i="1" dirty="0"/>
              <a:t>omission </a:t>
            </a:r>
            <a:r>
              <a:rPr lang="en-US" dirty="0"/>
              <a:t>to treat (i.e., withdrawing life sustaining treatment), with the same intention of ending life, </a:t>
            </a:r>
            <a:r>
              <a:rPr lang="en-US" i="1" dirty="0"/>
              <a:t>was </a:t>
            </a:r>
            <a:r>
              <a:rPr lang="en-US" dirty="0"/>
              <a:t>acceptable in law. Not all the Lords in the case supported the distinction; in fact one stated that to make such a distinction made the law ‘morally and intellectually misshapen’. However, in the </a:t>
            </a:r>
            <a:r>
              <a:rPr lang="en-US" i="1" dirty="0"/>
              <a:t>Bland </a:t>
            </a:r>
            <a:r>
              <a:rPr lang="en-US" dirty="0"/>
              <a:t>case, the key issue was how to act in the best interests of a patient who cannot express his wishes. </a:t>
            </a:r>
            <a:endParaRPr lang="en-US" dirty="0" smtClean="0"/>
          </a:p>
          <a:p>
            <a:r>
              <a:rPr lang="en-US" dirty="0" smtClean="0"/>
              <a:t>This </a:t>
            </a:r>
            <a:r>
              <a:rPr lang="en-US" dirty="0"/>
              <a:t>gives us some insight into why the law maintains a distinction between acts and omissions in the face of many arguments to the contrary – it highly values the individual’s right to choose (autonomy) and, where this cannot be expressed, the need to act in the patient’s best interests. To allow active euthanasia, e.g., to find </a:t>
            </a:r>
            <a:r>
              <a:rPr lang="en-US" dirty="0" err="1"/>
              <a:t>Dr</a:t>
            </a:r>
            <a:r>
              <a:rPr lang="en-US" dirty="0"/>
              <a:t> Cox not guilty of murder, sanctions action which is, it is feared, open to misuse by those who intend to act dispassionately and without the patient’s consent. Although it can be argued that omitting to act by withholding treatment could be exploited in the same way, the idea that people who would have died will die is apparently more palatable in our society than the idea of an act to end the life of a person who otherwise would have lived. </a:t>
            </a:r>
          </a:p>
        </p:txBody>
      </p:sp>
    </p:spTree>
    <p:extLst>
      <p:ext uri="{BB962C8B-B14F-4D97-AF65-F5344CB8AC3E}">
        <p14:creationId xmlns:p14="http://schemas.microsoft.com/office/powerpoint/2010/main" xmlns="" val="1798867008"/>
      </p:ext>
    </p:extLst>
  </p:cSld>
  <p:clrMapOvr>
    <a:masterClrMapping/>
  </p:clrMapOvr>
  <p:transition spd="med">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Key points</a:t>
            </a:r>
            <a:endParaRPr lang="en-US" dirty="0">
              <a:solidFill>
                <a:srgbClr val="FF0000"/>
              </a:solidFill>
            </a:endParaRPr>
          </a:p>
        </p:txBody>
      </p:sp>
      <p:sp>
        <p:nvSpPr>
          <p:cNvPr id="3" name="Content Placeholder 2"/>
          <p:cNvSpPr>
            <a:spLocks noGrp="1"/>
          </p:cNvSpPr>
          <p:nvPr>
            <p:ph idx="1"/>
          </p:nvPr>
        </p:nvSpPr>
        <p:spPr/>
        <p:txBody>
          <a:bodyPr/>
          <a:lstStyle/>
          <a:p>
            <a:endParaRPr lang="en-US" sz="2400" dirty="0"/>
          </a:p>
          <a:p>
            <a:r>
              <a:rPr lang="en-US" sz="2400" dirty="0"/>
              <a:t>The law distinguishes between acts and omissions to act. </a:t>
            </a:r>
          </a:p>
          <a:p>
            <a:r>
              <a:rPr lang="en-US" sz="2400" dirty="0"/>
              <a:t>This distinction can seem ethically contentious. </a:t>
            </a:r>
          </a:p>
          <a:p>
            <a:r>
              <a:rPr lang="en-US" sz="2400" dirty="0"/>
              <a:t>The acts/omission distinction can be seen to allow inroads into the principle of sanctity of life</a:t>
            </a:r>
            <a:r>
              <a:rPr lang="en-US" sz="2400" dirty="0" smtClean="0"/>
              <a:t>.</a:t>
            </a:r>
            <a:r>
              <a:rPr lang="en-US" sz="2400" dirty="0"/>
              <a:t>	</a:t>
            </a:r>
          </a:p>
          <a:p>
            <a:endParaRPr lang="en-US" dirty="0"/>
          </a:p>
        </p:txBody>
      </p:sp>
    </p:spTree>
    <p:extLst>
      <p:ext uri="{BB962C8B-B14F-4D97-AF65-F5344CB8AC3E}">
        <p14:creationId xmlns:p14="http://schemas.microsoft.com/office/powerpoint/2010/main" xmlns="" val="2253702851"/>
      </p:ext>
    </p:extLst>
  </p:cSld>
  <p:clrMapOvr>
    <a:masterClrMapping/>
  </p:clrMapOvr>
  <p:transition spd="med">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sr-Latn-RS" dirty="0" smtClean="0"/>
              <a:t>THANK YOU FOR YOUR ATTENTION!</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2266965230"/>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solidFill>
                  <a:srgbClr val="FF0000"/>
                </a:solidFill>
              </a:rPr>
              <a:t>A</a:t>
            </a:r>
            <a:r>
              <a:rPr lang="en-US" dirty="0" smtClean="0">
                <a:solidFill>
                  <a:srgbClr val="FF0000"/>
                </a:solidFill>
              </a:rPr>
              <a:t> </a:t>
            </a:r>
            <a:r>
              <a:rPr lang="en-US" dirty="0">
                <a:solidFill>
                  <a:srgbClr val="FF0000"/>
                </a:solidFill>
              </a:rPr>
              <a:t>child is a person up to the age of </a:t>
            </a:r>
            <a:r>
              <a:rPr lang="en-US" dirty="0" smtClean="0">
                <a:solidFill>
                  <a:srgbClr val="FF0000"/>
                </a:solidFill>
              </a:rPr>
              <a:t>18</a:t>
            </a:r>
            <a:endParaRPr lang="en-US" dirty="0">
              <a:solidFill>
                <a:srgbClr val="FF0000"/>
              </a:solidFill>
            </a:endParaRP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113117050"/>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600200" y="2057400"/>
            <a:ext cx="9147175" cy="2667000"/>
          </a:xfrm>
        </p:spPr>
        <p:txBody>
          <a:bodyPr/>
          <a:lstStyle/>
          <a:p>
            <a:r>
              <a:rPr lang="en-US" dirty="0"/>
              <a:t>T</a:t>
            </a:r>
            <a:r>
              <a:rPr lang="en-US" dirty="0" smtClean="0"/>
              <a:t>he </a:t>
            </a:r>
            <a:r>
              <a:rPr lang="en-US" dirty="0"/>
              <a:t>capacity for reasoning of a child who has reached the age of 15, in terms of this law, means the child's ability to understand the nature of his health condition, the purpose of the proposed medical measure, the risks and consequences of taking and not taking the measure, as well as the ability to weigh the information received in the decision-making </a:t>
            </a:r>
            <a:r>
              <a:rPr lang="en-US" dirty="0" smtClean="0"/>
              <a:t>process</a:t>
            </a:r>
            <a:endParaRPr lang="en-US" dirty="0"/>
          </a:p>
        </p:txBody>
      </p:sp>
    </p:spTree>
    <p:extLst>
      <p:ext uri="{BB962C8B-B14F-4D97-AF65-F5344CB8AC3E}">
        <p14:creationId xmlns:p14="http://schemas.microsoft.com/office/powerpoint/2010/main" xmlns="" val="741759123"/>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a:t>
            </a:r>
            <a:r>
              <a:rPr lang="en-US" dirty="0" smtClean="0"/>
              <a:t>mmediate </a:t>
            </a:r>
            <a:r>
              <a:rPr lang="en-US" dirty="0"/>
              <a:t>family members are considered to be: spouse or common-law partner, children, brothers, sisters, parents, adoptive parents, adoptees and other persons living in the same family household with the patient.</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357780631"/>
      </p:ext>
    </p:extLst>
  </p:cSld>
  <p:clrMapOvr>
    <a:masterClrMapping/>
  </p:clrMapOvr>
  <p:transition spd="med">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xmlns="" name="TF00001018.potx" id="{D19C2884-2C55-4C1A-A5C2-5D03FF1F35A4}" vid="{5F7A9C6A-558C-4654-B762-2F22BC904F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625</TotalTime>
  <Words>6381</Words>
  <Application>Microsoft Office PowerPoint</Application>
  <PresentationFormat>Custom</PresentationFormat>
  <Paragraphs>260</Paragraphs>
  <Slides>67</Slides>
  <Notes>1</Notes>
  <HiddenSlides>0</HiddenSlides>
  <MMClips>0</MMClips>
  <ScaleCrop>false</ScaleCrop>
  <HeadingPairs>
    <vt:vector size="4" baseType="variant">
      <vt:variant>
        <vt:lpstr>Theme</vt:lpstr>
      </vt:variant>
      <vt:variant>
        <vt:i4>1</vt:i4>
      </vt:variant>
      <vt:variant>
        <vt:lpstr>Slide Titles</vt:lpstr>
      </vt:variant>
      <vt:variant>
        <vt:i4>67</vt:i4>
      </vt:variant>
    </vt:vector>
  </HeadingPairs>
  <TitlesOfParts>
    <vt:vector size="68" baseType="lpstr">
      <vt:lpstr>Chalkboard 16x9</vt:lpstr>
      <vt:lpstr>PATIENTS' RIGHTS LAW. METHODS OF ACHIEVING AND PROTECTING THE RIGHTS OF PATIENTS - PRACTICAL ASPECTS </vt:lpstr>
      <vt:lpstr>Patients’ Rights Law  Official Gazette of Republic Serbia no. 45/2013-19, 25/2019-3 </vt:lpstr>
      <vt:lpstr>Introduction</vt:lpstr>
      <vt:lpstr>Basic terms used in this law</vt:lpstr>
      <vt:lpstr>PATIENT is a person:sick or healthy,  who requests or is provided with health services for the purpose of preserving and improving health, preventing, suppressing and early detection of diseases, injuries and other health disorders and timely and effective treatment and rehabilitation </vt:lpstr>
      <vt:lpstr>Medical measure is a health service provided for preventive, diagnostic, therapeutic and rehabilitation purposes</vt:lpstr>
      <vt:lpstr>A child is a person up to the age of 18</vt:lpstr>
      <vt:lpstr>The capacity for reasoning of a child who has reached the age of 15, in terms of this law, means the child's ability to understand the nature of his health condition, the purpose of the proposed medical measure, the risks and consequences of taking and not taking the measure, as well as the ability to weigh the information received in the decision-making process</vt:lpstr>
      <vt:lpstr>Immediate family members are considered to be: spouse or common-law partner, children, brothers, sisters, parents, adoptive parents, adoptees and other persons living in the same family household with the patient.</vt:lpstr>
      <vt:lpstr>The patient is guaranteed what?</vt:lpstr>
      <vt:lpstr>This law also applies to foreign citizens who receive health care in the Republic of Serbia, in accordance with the law and confirmed international agreements.</vt:lpstr>
      <vt:lpstr>This law applies to health institutions, other forms of health services (private practice), organizational units of higher education institutions of health professions that perform health activities, other legal entities for which a special law provides that they also perform certain tasks from health activities and health insurance, as well as health workers and health associates.</vt:lpstr>
      <vt:lpstr>Principles </vt:lpstr>
      <vt:lpstr>Rights that are regulated by this law:</vt:lpstr>
      <vt:lpstr>The intention of the legislator</vt:lpstr>
      <vt:lpstr>Dignity and uninhibited development of one’s personality</vt:lpstr>
      <vt:lpstr>Dignity</vt:lpstr>
      <vt:lpstr>The dignity of the patient</vt:lpstr>
      <vt:lpstr>Physicians themselves are obliged to protect patients’ rights, their physical integrity, and dignity</vt:lpstr>
      <vt:lpstr>Protection of dignity- examples</vt:lpstr>
      <vt:lpstr>Protection of dignity- examples</vt:lpstr>
      <vt:lpstr>Serbian law in particular part of Patients’ Rights Law accepts the concept of patients’ duties as well, even though some of the provisions are not well interpreted. In the process of accessing health care, the duties of patients relate to the responsibility for personal health, towards other users of health services, health professionals, and health associates, as well as other staff in health care facilities and private practice </vt:lpstr>
      <vt:lpstr>In accessing health care, a patient is obliged to comply with the bylaws of the health care facility, private practice, organizational unit of higher health education institution, which performs health activities and other legal entities that perform certain activities in the health sector, under the prescribed conditions of stay and behavior in them. </vt:lpstr>
      <vt:lpstr>A patient is obliged to respect the rights of other patients, as provided by the Patients’ Rights Act. In the process of accessing health care, a patient relates to a health professional, i.e., a health associate with respect and dignity. It is forbidden to disrupt health professionals and health associates in the provision of health care. </vt:lpstr>
      <vt:lpstr>In accessing health care, a patient: </vt:lpstr>
      <vt:lpstr>CASE 1</vt:lpstr>
      <vt:lpstr>Case 1</vt:lpstr>
      <vt:lpstr>Questions</vt:lpstr>
      <vt:lpstr>Rights and duties</vt:lpstr>
      <vt:lpstr>Rights</vt:lpstr>
      <vt:lpstr>Absolute rights</vt:lpstr>
      <vt:lpstr>Consider the rights of all the characters in the above scenario:  </vt:lpstr>
      <vt:lpstr>Answer</vt:lpstr>
      <vt:lpstr>METHODS OF ACHIEVING AND PROTECTING THE RIGHTS OF PATIENTS</vt:lpstr>
      <vt:lpstr>A patient, who believes that he/she was denied the right to health care, or that some of his/her health care rights were denied through an act of a health professional or health associate, has the right to ﬁle a complaint to the health professional managing the working process or to the director of the health care facility, e.g., the founder of the private practice or the advisor in charge of the protection of patients’ rights </vt:lpstr>
      <vt:lpstr>A patient who suffers damage to his/her body through professional error caused by a health professional or a health associate, or whose health deteriorates through professional error, he/she is entitled to the compensation of damage under the general rules of damage liability. The right to compensation of damage may not be ruled out or limited in advance </vt:lpstr>
      <vt:lpstr>The protection of patients’ rights is provided by the local self-government unit, by appointing a person who performs the tasks of an advisor for the protection of patients’ rights and by setting up the health council. The activities of an advisor for the protection of patients’ rights are performed by a lawyer with at least ﬁve years of professional experience and knowledge of health regulations.  </vt:lpstr>
      <vt:lpstr>The patient advisor</vt:lpstr>
      <vt:lpstr>The patient advisor</vt:lpstr>
      <vt:lpstr>Filing a complaint to the advisor</vt:lpstr>
      <vt:lpstr>Further procedure…</vt:lpstr>
      <vt:lpstr>The health council, set up in the local self-government unit, also performs certain tasks in the ﬁeld of patients’ rights in accordance with the law on local self- government units, in addition to the tasks provided by the statute</vt:lpstr>
      <vt:lpstr>Tasks of the health council by the decision of the local self-government unit</vt:lpstr>
      <vt:lpstr>Besides the representatives of the local self-government, the health council is made up of the representatives of civic associations of patients and health care facilities on the territory of the local self-government, as well as the relevant branch of the HIF.  The patient advisor and the members of the health council act in accordance with the regulations governing the protection of data of persons</vt:lpstr>
      <vt:lpstr>Case 2</vt:lpstr>
      <vt:lpstr>Questions</vt:lpstr>
      <vt:lpstr>Answer</vt:lpstr>
      <vt:lpstr>Answer</vt:lpstr>
      <vt:lpstr>Key points</vt:lpstr>
      <vt:lpstr>The Physician-Patient Relationship in Speciﬁc Terms</vt:lpstr>
      <vt:lpstr>The minor patient</vt:lpstr>
      <vt:lpstr>Child’s rights</vt:lpstr>
      <vt:lpstr>1. A child has the right to provision of optimum living and health conditions for his/her proper development.  2. A child who has reached 15 years of age and who is capable of reasoning has the right to decide on consent for the undertaking of a medical intervention.  3. A child has the right to protection form any physical harm, economic, sexual, and psychological exploitation</vt:lpstr>
      <vt:lpstr>A child up to 15 years of age is entitled to be admitted for inpatient hospital care accompanied by a parent, guardian or adoptive parent, whenever possible.  A child, who is in hospital care, is entitled to visits to the fullest extent possible, in line with his/her health and best interest.  A child undergoing longer- term hospital care has the right to play, to engage in recreation and education, according to his/her age, needs and best interests, as far as his/her health allows it. </vt:lpstr>
      <vt:lpstr>Case 3</vt:lpstr>
      <vt:lpstr>Questions  </vt:lpstr>
      <vt:lpstr>Answer</vt:lpstr>
      <vt:lpstr>Key points</vt:lpstr>
      <vt:lpstr>DYING PATIENT</vt:lpstr>
      <vt:lpstr>Slide 60</vt:lpstr>
      <vt:lpstr>Slide 61</vt:lpstr>
      <vt:lpstr>Case 4</vt:lpstr>
      <vt:lpstr>Questions</vt:lpstr>
      <vt:lpstr>THE DISTINCTION BETWEEN ACTS AND OMISSIONS AT THE END OF LIFE</vt:lpstr>
      <vt:lpstr>UK literature CASES</vt:lpstr>
      <vt:lpstr>Key points</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LAW ON THE HEALTHCARE - HEALTHCARE RIGHTS, HEALTHCARE PARTICIPANTS, HEALTHCARE field </dc:title>
  <dc:creator>Tina</dc:creator>
  <cp:lastModifiedBy>Milanče Sin</cp:lastModifiedBy>
  <cp:revision>235</cp:revision>
  <dcterms:created xsi:type="dcterms:W3CDTF">2017-12-03T22:12:24Z</dcterms:created>
  <dcterms:modified xsi:type="dcterms:W3CDTF">2024-02-12T12:56:34Z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2016-03-07T00:00:00Z</vt:filetime>
  </property>
  <property fmtid="{D5CDD505-2E9C-101B-9397-08002B2CF9AE}" pid="3" name="Creator">
    <vt:lpwstr>Acrobat PDFMaker 11 for PowerPoint</vt:lpwstr>
  </property>
  <property fmtid="{D5CDD505-2E9C-101B-9397-08002B2CF9AE}" pid="4" name="LastSaved">
    <vt:filetime>2017-12-03T00:00:00Z</vt:filetime>
  </property>
</Properties>
</file>